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76" r:id="rId1"/>
  </p:sldMasterIdLst>
  <p:notesMasterIdLst>
    <p:notesMasterId r:id="rId25"/>
  </p:notesMasterIdLst>
  <p:sldIdLst>
    <p:sldId id="256" r:id="rId2"/>
    <p:sldId id="257" r:id="rId3"/>
    <p:sldId id="281" r:id="rId4"/>
    <p:sldId id="277" r:id="rId5"/>
    <p:sldId id="280" r:id="rId6"/>
    <p:sldId id="259" r:id="rId7"/>
    <p:sldId id="274" r:id="rId8"/>
    <p:sldId id="275" r:id="rId9"/>
    <p:sldId id="276" r:id="rId10"/>
    <p:sldId id="260" r:id="rId11"/>
    <p:sldId id="262" r:id="rId12"/>
    <p:sldId id="263" r:id="rId13"/>
    <p:sldId id="264" r:id="rId14"/>
    <p:sldId id="265" r:id="rId15"/>
    <p:sldId id="266" r:id="rId16"/>
    <p:sldId id="267" r:id="rId17"/>
    <p:sldId id="268" r:id="rId18"/>
    <p:sldId id="269" r:id="rId19"/>
    <p:sldId id="270" r:id="rId20"/>
    <p:sldId id="271" r:id="rId21"/>
    <p:sldId id="278" r:id="rId22"/>
    <p:sldId id="279"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0" autoAdjust="0"/>
    <p:restoredTop sz="9466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EBC9DBF-32CD-46BF-9EB6-C0F5A581392B}" type="datetimeFigureOut">
              <a:rPr lang="he-IL" smtClean="0"/>
              <a:t>י"ח/אייר/תשפ"ג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A497D62-EECD-40A2-A67F-38E60202184C}" type="slidenum">
              <a:rPr lang="he-IL" smtClean="0"/>
              <a:t>‹#›</a:t>
            </a:fld>
            <a:endParaRPr lang="he-IL"/>
          </a:p>
        </p:txBody>
      </p:sp>
    </p:spTree>
    <p:extLst>
      <p:ext uri="{BB962C8B-B14F-4D97-AF65-F5344CB8AC3E}">
        <p14:creationId xmlns:p14="http://schemas.microsoft.com/office/powerpoint/2010/main" val="141769222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6BD6EFDB-3203-42A5-8367-1730CAE9D8DC}" type="datetimeFigureOut">
              <a:rPr lang="en-IL" smtClean="0"/>
              <a:t>05/09/2023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237285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BD6EFDB-3203-42A5-8367-1730CAE9D8DC}" type="datetimeFigureOut">
              <a:rPr lang="en-IL" smtClean="0"/>
              <a:t>05/09/2023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400103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BD6EFDB-3203-42A5-8367-1730CAE9D8DC}" type="datetimeFigureOut">
              <a:rPr lang="en-IL" smtClean="0"/>
              <a:t>05/09/2023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17467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BD6EFDB-3203-42A5-8367-1730CAE9D8DC}" type="datetimeFigureOut">
              <a:rPr lang="en-IL" smtClean="0"/>
              <a:t>05/09/2023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7232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BD6EFDB-3203-42A5-8367-1730CAE9D8DC}" type="datetimeFigureOut">
              <a:rPr lang="en-IL" smtClean="0"/>
              <a:t>05/09/2023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256475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BD6EFDB-3203-42A5-8367-1730CAE9D8DC}" type="datetimeFigureOut">
              <a:rPr lang="en-IL" smtClean="0"/>
              <a:t>05/09/2023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217422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6BD6EFDB-3203-42A5-8367-1730CAE9D8DC}" type="datetimeFigureOut">
              <a:rPr lang="en-IL" smtClean="0"/>
              <a:t>05/09/2023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37651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6BD6EFDB-3203-42A5-8367-1730CAE9D8DC}" type="datetimeFigureOut">
              <a:rPr lang="en-IL" smtClean="0"/>
              <a:t>05/09/2023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11621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6EFDB-3203-42A5-8367-1730CAE9D8DC}" type="datetimeFigureOut">
              <a:rPr lang="en-IL" smtClean="0"/>
              <a:t>05/09/2023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92022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BD6EFDB-3203-42A5-8367-1730CAE9D8DC}" type="datetimeFigureOut">
              <a:rPr lang="en-IL" smtClean="0"/>
              <a:t>05/09/2023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15345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BD6EFDB-3203-42A5-8367-1730CAE9D8DC}" type="datetimeFigureOut">
              <a:rPr lang="en-IL" smtClean="0"/>
              <a:t>05/09/2023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D9B0CC7-00F2-4B44-BBFC-991C86718208}" type="slidenum">
              <a:rPr lang="en-IL" smtClean="0"/>
              <a:t>‹#›</a:t>
            </a:fld>
            <a:endParaRPr lang="en-IL"/>
          </a:p>
        </p:txBody>
      </p:sp>
    </p:spTree>
    <p:extLst>
      <p:ext uri="{BB962C8B-B14F-4D97-AF65-F5344CB8AC3E}">
        <p14:creationId xmlns:p14="http://schemas.microsoft.com/office/powerpoint/2010/main" val="754353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6EFDB-3203-42A5-8367-1730CAE9D8DC}" type="datetimeFigureOut">
              <a:rPr lang="en-IL" smtClean="0"/>
              <a:t>05/09/2023</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0CC7-00F2-4B44-BBFC-991C86718208}" type="slidenum">
              <a:rPr lang="en-IL" smtClean="0"/>
              <a:t>‹#›</a:t>
            </a:fld>
            <a:endParaRPr lang="en-IL"/>
          </a:p>
        </p:txBody>
      </p:sp>
    </p:spTree>
    <p:extLst>
      <p:ext uri="{BB962C8B-B14F-4D97-AF65-F5344CB8AC3E}">
        <p14:creationId xmlns:p14="http://schemas.microsoft.com/office/powerpoint/2010/main" val="424804707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55000"/>
          </a:schemeClr>
        </a:solidFill>
        <a:effectLst/>
      </p:bgPr>
    </p:bg>
    <p:spTree>
      <p:nvGrpSpPr>
        <p:cNvPr id="1" name=""/>
        <p:cNvGrpSpPr/>
        <p:nvPr/>
      </p:nvGrpSpPr>
      <p:grpSpPr>
        <a:xfrm>
          <a:off x="0" y="0"/>
          <a:ext cx="0" cy="0"/>
          <a:chOff x="0" y="0"/>
          <a:chExt cx="0" cy="0"/>
        </a:xfrm>
      </p:grpSpPr>
      <p:pic>
        <p:nvPicPr>
          <p:cNvPr id="1026" name="Picture 2" descr="זרוע היבשה – ויקיפדיה">
            <a:extLst>
              <a:ext uri="{FF2B5EF4-FFF2-40B4-BE49-F238E27FC236}">
                <a16:creationId xmlns:a16="http://schemas.microsoft.com/office/drawing/2014/main" id="{00BC8AF4-A003-6F0A-9A76-C3E1C866F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448" y="40370"/>
            <a:ext cx="1657352" cy="1662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חטיבה טכנולוגית ליבשה – ויקיפדיה">
            <a:extLst>
              <a:ext uri="{FF2B5EF4-FFF2-40B4-BE49-F238E27FC236}">
                <a16:creationId xmlns:a16="http://schemas.microsoft.com/office/drawing/2014/main" id="{8637C694-3B35-3D84-06A1-7188E0BCE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917" y="40370"/>
            <a:ext cx="1734206" cy="17342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אגף התקשוב וההגנה בסב&quot;ר – ויקיפדיה">
            <a:extLst>
              <a:ext uri="{FF2B5EF4-FFF2-40B4-BE49-F238E27FC236}">
                <a16:creationId xmlns:a16="http://schemas.microsoft.com/office/drawing/2014/main" id="{29049E0A-531D-FAE8-8ACC-C07BF289C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591" y="-2"/>
            <a:ext cx="1654656" cy="1662739"/>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8D4B1328-102D-C114-6A04-28CB11B13A28}"/>
              </a:ext>
            </a:extLst>
          </p:cNvPr>
          <p:cNvSpPr txBox="1"/>
          <p:nvPr/>
        </p:nvSpPr>
        <p:spPr>
          <a:xfrm>
            <a:off x="2354397" y="2549454"/>
            <a:ext cx="7483205" cy="2123658"/>
          </a:xfrm>
          <a:prstGeom prst="rect">
            <a:avLst/>
          </a:prstGeom>
          <a:noFill/>
        </p:spPr>
        <p:txBody>
          <a:bodyPr wrap="square" rtlCol="1">
            <a:spAutoFit/>
          </a:bodyPr>
          <a:lstStyle/>
          <a:p>
            <a:pPr algn="ctr"/>
            <a:r>
              <a:rPr lang="he-IL" sz="4400" b="1" dirty="0">
                <a:latin typeface="David" panose="020E0502060401010101" pitchFamily="34" charset="-79"/>
                <a:cs typeface="David" panose="020E0502060401010101" pitchFamily="34" charset="-79"/>
              </a:rPr>
              <a:t>פרזנטציה לפרויקט גמר</a:t>
            </a:r>
          </a:p>
          <a:p>
            <a:pPr algn="ctr"/>
            <a:r>
              <a:rPr lang="he-IL" sz="4400" b="1" dirty="0">
                <a:latin typeface="David" panose="020E0502060401010101" pitchFamily="34" charset="-79"/>
                <a:cs typeface="David" panose="020E0502060401010101" pitchFamily="34" charset="-79"/>
              </a:rPr>
              <a:t>עיבוד אות ספרתי</a:t>
            </a:r>
            <a:r>
              <a:rPr lang="en-US" sz="4400" b="1" dirty="0">
                <a:latin typeface="David" panose="020E0502060401010101" pitchFamily="34" charset="-79"/>
                <a:cs typeface="David" panose="020E0502060401010101" pitchFamily="34" charset="-79"/>
              </a:rPr>
              <a:t> </a:t>
            </a:r>
          </a:p>
          <a:p>
            <a:pPr algn="ctr"/>
            <a:r>
              <a:rPr lang="he-IL" sz="4400" b="1" dirty="0">
                <a:latin typeface="David" panose="020E0502060401010101" pitchFamily="34" charset="-79"/>
                <a:cs typeface="David" panose="020E0502060401010101" pitchFamily="34" charset="-79"/>
              </a:rPr>
              <a:t>יחידת עיבוד בחוסם</a:t>
            </a:r>
          </a:p>
        </p:txBody>
      </p:sp>
      <p:sp>
        <p:nvSpPr>
          <p:cNvPr id="6" name="תיבת טקסט 5">
            <a:extLst>
              <a:ext uri="{FF2B5EF4-FFF2-40B4-BE49-F238E27FC236}">
                <a16:creationId xmlns:a16="http://schemas.microsoft.com/office/drawing/2014/main" id="{9714522E-E377-FA39-64F0-799BD8B1BB60}"/>
              </a:ext>
            </a:extLst>
          </p:cNvPr>
          <p:cNvSpPr txBox="1"/>
          <p:nvPr/>
        </p:nvSpPr>
        <p:spPr>
          <a:xfrm>
            <a:off x="10653623" y="6519446"/>
            <a:ext cx="1768415" cy="338554"/>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אליה מרדכי יפרח</a:t>
            </a:r>
          </a:p>
        </p:txBody>
      </p:sp>
    </p:spTree>
    <p:extLst>
      <p:ext uri="{BB962C8B-B14F-4D97-AF65-F5344CB8AC3E}">
        <p14:creationId xmlns:p14="http://schemas.microsoft.com/office/powerpoint/2010/main" val="1409122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75000"/>
              </a:schemeClr>
            </a:gs>
            <a:gs pos="93000">
              <a:schemeClr val="bg1"/>
            </a:gs>
            <a:gs pos="100000">
              <a:schemeClr val="bg2">
                <a:shade val="96000"/>
                <a:satMod val="120000"/>
                <a:lumMod val="90000"/>
              </a:schemeClr>
            </a:gs>
            <a:gs pos="94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C2C15-7F34-B94C-3F6E-2893258463D0}"/>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sp>
        <p:nvSpPr>
          <p:cNvPr id="4" name="מלבן 3">
            <a:extLst>
              <a:ext uri="{FF2B5EF4-FFF2-40B4-BE49-F238E27FC236}">
                <a16:creationId xmlns:a16="http://schemas.microsoft.com/office/drawing/2014/main" id="{EDF54DED-B1E9-DB4A-B10F-E33AB2151E1E}"/>
              </a:ext>
            </a:extLst>
          </p:cNvPr>
          <p:cNvSpPr/>
          <p:nvPr/>
        </p:nvSpPr>
        <p:spPr>
          <a:xfrm>
            <a:off x="2188739" y="479032"/>
            <a:ext cx="1259446" cy="7586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rPr>
              <a:t>שערוך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FLO</a:t>
            </a:r>
            <a:b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br>
            <a:r>
              <a:rPr kumimoji="0" lang="he-IL"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rPr>
              <a:t>של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FM</a:t>
            </a:r>
            <a:endParaRPr kumimoji="0" lang="en-IL"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5" name="מחבר חץ ישר 4">
            <a:extLst>
              <a:ext uri="{FF2B5EF4-FFF2-40B4-BE49-F238E27FC236}">
                <a16:creationId xmlns:a16="http://schemas.microsoft.com/office/drawing/2014/main" id="{B6DC8F3C-B15D-CDF0-05E7-ABA607CC540B}"/>
              </a:ext>
            </a:extLst>
          </p:cNvPr>
          <p:cNvCxnSpPr/>
          <p:nvPr/>
        </p:nvCxnSpPr>
        <p:spPr>
          <a:xfrm>
            <a:off x="1703547" y="883036"/>
            <a:ext cx="485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תיבת טקסט 5">
            <a:extLst>
              <a:ext uri="{FF2B5EF4-FFF2-40B4-BE49-F238E27FC236}">
                <a16:creationId xmlns:a16="http://schemas.microsoft.com/office/drawing/2014/main" id="{32A59644-2973-380D-00C4-B8B6476B58D1}"/>
              </a:ext>
            </a:extLst>
          </p:cNvPr>
          <p:cNvSpPr txBox="1"/>
          <p:nvPr/>
        </p:nvSpPr>
        <p:spPr>
          <a:xfrm>
            <a:off x="1401752" y="116774"/>
            <a:ext cx="1105431" cy="369332"/>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FFT_DATA</a:t>
            </a:r>
            <a:endParaRPr kumimoji="0" lang="en-IL" sz="1800" b="0" i="0" u="none" strike="noStrike" kern="1200" cap="none" spc="0" normalizeH="0" baseline="0" noProof="0" dirty="0">
              <a:ln>
                <a:noFill/>
              </a:ln>
              <a:effectLst/>
              <a:uLnTx/>
              <a:uFillTx/>
              <a:latin typeface="Calibri" panose="020F0502020204030204"/>
              <a:ea typeface="+mn-ea"/>
              <a:cs typeface="+mn-cs"/>
            </a:endParaRPr>
          </a:p>
        </p:txBody>
      </p:sp>
      <p:cxnSp>
        <p:nvCxnSpPr>
          <p:cNvPr id="7" name="מחבר חץ ישר 6">
            <a:extLst>
              <a:ext uri="{FF2B5EF4-FFF2-40B4-BE49-F238E27FC236}">
                <a16:creationId xmlns:a16="http://schemas.microsoft.com/office/drawing/2014/main" id="{EEBC97D5-2D16-6C25-3052-5C3DC94B5EE3}"/>
              </a:ext>
            </a:extLst>
          </p:cNvPr>
          <p:cNvCxnSpPr>
            <a:cxnSpLocks/>
          </p:cNvCxnSpPr>
          <p:nvPr/>
        </p:nvCxnSpPr>
        <p:spPr>
          <a:xfrm>
            <a:off x="3458114" y="852665"/>
            <a:ext cx="2854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תיבת טקסט 7">
            <a:extLst>
              <a:ext uri="{FF2B5EF4-FFF2-40B4-BE49-F238E27FC236}">
                <a16:creationId xmlns:a16="http://schemas.microsoft.com/office/drawing/2014/main" id="{0D9BA9F7-EE1C-9124-94BC-60323DD5FBCC}"/>
              </a:ext>
            </a:extLst>
          </p:cNvPr>
          <p:cNvSpPr txBox="1"/>
          <p:nvPr/>
        </p:nvSpPr>
        <p:spPr>
          <a:xfrm>
            <a:off x="4692770" y="488194"/>
            <a:ext cx="7349705" cy="461665"/>
          </a:xfrm>
          <a:prstGeom prst="rect">
            <a:avLst/>
          </a:prstGeom>
          <a:noFill/>
        </p:spPr>
        <p:txBody>
          <a:bodyPr wrap="square" rtlCol="1">
            <a:spAutoFit/>
          </a:bodyPr>
          <a:lstStyle/>
          <a:p>
            <a:pPr algn="r"/>
            <a:r>
              <a:rPr lang="he-IL" sz="2400" dirty="0">
                <a:latin typeface="David" panose="020E0502060401010101" pitchFamily="34" charset="-79"/>
                <a:cs typeface="David" panose="020E0502060401010101" pitchFamily="34" charset="-79"/>
              </a:rPr>
              <a:t>שערוך תדר האות המאופנן באפנון תדר:</a:t>
            </a:r>
          </a:p>
        </p:txBody>
      </p:sp>
      <p:pic>
        <p:nvPicPr>
          <p:cNvPr id="13" name="תמונה 12">
            <a:extLst>
              <a:ext uri="{FF2B5EF4-FFF2-40B4-BE49-F238E27FC236}">
                <a16:creationId xmlns:a16="http://schemas.microsoft.com/office/drawing/2014/main" id="{C7CE46D4-41EB-6DB3-E5A1-8EC4754F1E87}"/>
              </a:ext>
            </a:extLst>
          </p:cNvPr>
          <p:cNvPicPr>
            <a:picLocks noChangeAspect="1"/>
          </p:cNvPicPr>
          <p:nvPr/>
        </p:nvPicPr>
        <p:blipFill>
          <a:blip r:embed="rId2"/>
          <a:stretch>
            <a:fillRect/>
          </a:stretch>
        </p:blipFill>
        <p:spPr>
          <a:xfrm>
            <a:off x="3752932" y="1337210"/>
            <a:ext cx="2067213" cy="1352739"/>
          </a:xfrm>
          <a:prstGeom prst="rect">
            <a:avLst/>
          </a:prstGeom>
        </p:spPr>
      </p:pic>
      <p:pic>
        <p:nvPicPr>
          <p:cNvPr id="15" name="תמונה 14">
            <a:extLst>
              <a:ext uri="{FF2B5EF4-FFF2-40B4-BE49-F238E27FC236}">
                <a16:creationId xmlns:a16="http://schemas.microsoft.com/office/drawing/2014/main" id="{774164F9-5AF9-1D90-142C-2675C5E1A437}"/>
              </a:ext>
            </a:extLst>
          </p:cNvPr>
          <p:cNvPicPr>
            <a:picLocks noChangeAspect="1"/>
          </p:cNvPicPr>
          <p:nvPr/>
        </p:nvPicPr>
        <p:blipFill>
          <a:blip r:embed="rId3"/>
          <a:stretch>
            <a:fillRect/>
          </a:stretch>
        </p:blipFill>
        <p:spPr>
          <a:xfrm>
            <a:off x="7310571" y="1378849"/>
            <a:ext cx="1924319" cy="1105054"/>
          </a:xfrm>
          <a:prstGeom prst="rect">
            <a:avLst/>
          </a:prstGeom>
        </p:spPr>
      </p:pic>
      <p:cxnSp>
        <p:nvCxnSpPr>
          <p:cNvPr id="17" name="מחבר חץ ישר 16">
            <a:extLst>
              <a:ext uri="{FF2B5EF4-FFF2-40B4-BE49-F238E27FC236}">
                <a16:creationId xmlns:a16="http://schemas.microsoft.com/office/drawing/2014/main" id="{4AE171DD-F51F-4DF1-8D43-296840E5E288}"/>
              </a:ext>
            </a:extLst>
          </p:cNvPr>
          <p:cNvCxnSpPr>
            <a:cxnSpLocks/>
            <a:stCxn id="19" idx="3"/>
            <a:endCxn id="13" idx="1"/>
          </p:cNvCxnSpPr>
          <p:nvPr/>
        </p:nvCxnSpPr>
        <p:spPr>
          <a:xfrm flipV="1">
            <a:off x="2544187" y="2013580"/>
            <a:ext cx="1208745" cy="67993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תיבת טקסט 18">
            <a:extLst>
              <a:ext uri="{FF2B5EF4-FFF2-40B4-BE49-F238E27FC236}">
                <a16:creationId xmlns:a16="http://schemas.microsoft.com/office/drawing/2014/main" id="{DCD23F2E-577B-FA18-D946-E1C3DA30274E}"/>
              </a:ext>
            </a:extLst>
          </p:cNvPr>
          <p:cNvSpPr txBox="1"/>
          <p:nvPr/>
        </p:nvSpPr>
        <p:spPr>
          <a:xfrm>
            <a:off x="476974" y="2093352"/>
            <a:ext cx="2067213" cy="1200329"/>
          </a:xfrm>
          <a:prstGeom prst="rect">
            <a:avLst/>
          </a:prstGeom>
          <a:noFill/>
        </p:spPr>
        <p:txBody>
          <a:bodyPr wrap="square" rtlCol="1">
            <a:spAutoFit/>
          </a:bodyPr>
          <a:lstStyle/>
          <a:p>
            <a:pPr algn="r"/>
            <a:r>
              <a:rPr lang="he-IL" dirty="0"/>
              <a:t>סורקת את המידע מהתמרת פורייה ומוציאה את מיקום הפיק הכי גדול.</a:t>
            </a:r>
          </a:p>
        </p:txBody>
      </p:sp>
      <p:cxnSp>
        <p:nvCxnSpPr>
          <p:cNvPr id="20" name="מחבר חץ ישר 19">
            <a:extLst>
              <a:ext uri="{FF2B5EF4-FFF2-40B4-BE49-F238E27FC236}">
                <a16:creationId xmlns:a16="http://schemas.microsoft.com/office/drawing/2014/main" id="{983C7746-5F3C-72E8-EF95-BFEEE66AABDC}"/>
              </a:ext>
            </a:extLst>
          </p:cNvPr>
          <p:cNvCxnSpPr>
            <a:cxnSpLocks/>
            <a:stCxn id="25" idx="0"/>
            <a:endCxn id="15" idx="3"/>
          </p:cNvCxnSpPr>
          <p:nvPr/>
        </p:nvCxnSpPr>
        <p:spPr>
          <a:xfrm flipH="1" flipV="1">
            <a:off x="9234890" y="1931376"/>
            <a:ext cx="1297963" cy="65200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תיבת טקסט 24">
            <a:extLst>
              <a:ext uri="{FF2B5EF4-FFF2-40B4-BE49-F238E27FC236}">
                <a16:creationId xmlns:a16="http://schemas.microsoft.com/office/drawing/2014/main" id="{9E0EB336-1AA8-2977-1CB9-77846AEEB90C}"/>
              </a:ext>
            </a:extLst>
          </p:cNvPr>
          <p:cNvSpPr txBox="1"/>
          <p:nvPr/>
        </p:nvSpPr>
        <p:spPr>
          <a:xfrm>
            <a:off x="9083615" y="2583377"/>
            <a:ext cx="2898475" cy="1200329"/>
          </a:xfrm>
          <a:prstGeom prst="rect">
            <a:avLst/>
          </a:prstGeom>
          <a:noFill/>
        </p:spPr>
        <p:txBody>
          <a:bodyPr wrap="square" rtlCol="1">
            <a:spAutoFit/>
          </a:bodyPr>
          <a:lstStyle/>
          <a:p>
            <a:pPr algn="r"/>
            <a:r>
              <a:rPr lang="he-IL" dirty="0"/>
              <a:t>תפקידה למעשה לבצע ממוצע של 20 המיקומים המוצאים מהקומפוננטה אשר סורקת את המידע של התמרת פורייה.</a:t>
            </a:r>
            <a:endParaRPr lang="en-US" dirty="0"/>
          </a:p>
        </p:txBody>
      </p:sp>
      <p:sp>
        <p:nvSpPr>
          <p:cNvPr id="33" name="תיבת טקסט 32">
            <a:extLst>
              <a:ext uri="{FF2B5EF4-FFF2-40B4-BE49-F238E27FC236}">
                <a16:creationId xmlns:a16="http://schemas.microsoft.com/office/drawing/2014/main" id="{86B717CD-347F-E06A-CEBC-91F758267D0F}"/>
              </a:ext>
            </a:extLst>
          </p:cNvPr>
          <p:cNvSpPr txBox="1"/>
          <p:nvPr/>
        </p:nvSpPr>
        <p:spPr>
          <a:xfrm>
            <a:off x="3839196" y="4189432"/>
            <a:ext cx="5094215" cy="369332"/>
          </a:xfrm>
          <a:prstGeom prst="rect">
            <a:avLst/>
          </a:prstGeom>
          <a:noFill/>
        </p:spPr>
        <p:txBody>
          <a:bodyPr wrap="square" rtlCol="1">
            <a:spAutoFit/>
          </a:bodyPr>
          <a:lstStyle/>
          <a:p>
            <a:pPr algn="r"/>
            <a:r>
              <a:rPr lang="he-IL" dirty="0"/>
              <a:t>עולה השאלה מדוע הקומפוננטה הימנית נדרשת?</a:t>
            </a:r>
          </a:p>
        </p:txBody>
      </p:sp>
      <p:sp>
        <p:nvSpPr>
          <p:cNvPr id="39" name="תיבת טקסט 38">
            <a:extLst>
              <a:ext uri="{FF2B5EF4-FFF2-40B4-BE49-F238E27FC236}">
                <a16:creationId xmlns:a16="http://schemas.microsoft.com/office/drawing/2014/main" id="{650B2B78-67ED-C8B0-B21B-67AC3CCBEC5F}"/>
              </a:ext>
            </a:extLst>
          </p:cNvPr>
          <p:cNvSpPr txBox="1"/>
          <p:nvPr/>
        </p:nvSpPr>
        <p:spPr>
          <a:xfrm>
            <a:off x="2887285" y="4531462"/>
            <a:ext cx="6035185" cy="369332"/>
          </a:xfrm>
          <a:prstGeom prst="rect">
            <a:avLst/>
          </a:prstGeom>
          <a:noFill/>
        </p:spPr>
        <p:txBody>
          <a:bodyPr wrap="square" rtlCol="1">
            <a:spAutoFit/>
          </a:bodyPr>
          <a:lstStyle/>
          <a:p>
            <a:pPr algn="r"/>
            <a:r>
              <a:rPr lang="he-IL" dirty="0"/>
              <a:t>- היא למעשה פותרת לנו את הבעיה של רזולוציית התמרת פורייה.</a:t>
            </a:r>
          </a:p>
        </p:txBody>
      </p:sp>
      <p:pic>
        <p:nvPicPr>
          <p:cNvPr id="40" name="Picture 2" descr="זרוע היבשה – ויקיפדיה">
            <a:extLst>
              <a:ext uri="{FF2B5EF4-FFF2-40B4-BE49-F238E27FC236}">
                <a16:creationId xmlns:a16="http://schemas.microsoft.com/office/drawing/2014/main" id="{0F56DE55-F57A-CB86-2B68-C0A1F4180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019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75000"/>
              </a:schemeClr>
            </a:gs>
            <a:gs pos="88000">
              <a:schemeClr val="bg1"/>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C2C15-7F34-B94C-3F6E-2893258463D0}"/>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pic>
        <p:nvPicPr>
          <p:cNvPr id="40" name="Picture 2" descr="זרוע היבשה – ויקיפדיה">
            <a:extLst>
              <a:ext uri="{FF2B5EF4-FFF2-40B4-BE49-F238E27FC236}">
                <a16:creationId xmlns:a16="http://schemas.microsoft.com/office/drawing/2014/main" id="{0F56DE55-F57A-CB86-2B68-C0A1F41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pic>
        <p:nvPicPr>
          <p:cNvPr id="69" name="תמונה 68">
            <a:extLst>
              <a:ext uri="{FF2B5EF4-FFF2-40B4-BE49-F238E27FC236}">
                <a16:creationId xmlns:a16="http://schemas.microsoft.com/office/drawing/2014/main" id="{BDD1A126-99FB-9DAD-07D2-7F6CE0E20710}"/>
              </a:ext>
            </a:extLst>
          </p:cNvPr>
          <p:cNvPicPr>
            <a:picLocks noChangeAspect="1"/>
          </p:cNvPicPr>
          <p:nvPr/>
        </p:nvPicPr>
        <p:blipFill>
          <a:blip r:embed="rId3"/>
          <a:stretch>
            <a:fillRect/>
          </a:stretch>
        </p:blipFill>
        <p:spPr>
          <a:xfrm>
            <a:off x="136585" y="1478307"/>
            <a:ext cx="4108091" cy="3335630"/>
          </a:xfrm>
          <a:prstGeom prst="rect">
            <a:avLst/>
          </a:prstGeom>
        </p:spPr>
      </p:pic>
      <p:sp>
        <p:nvSpPr>
          <p:cNvPr id="71" name="תיבת טקסט 70">
            <a:extLst>
              <a:ext uri="{FF2B5EF4-FFF2-40B4-BE49-F238E27FC236}">
                <a16:creationId xmlns:a16="http://schemas.microsoft.com/office/drawing/2014/main" id="{EFABB185-FFE6-5AB5-CEA1-A3E2977CD8C6}"/>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:Base Band – </a:t>
            </a:r>
            <a:r>
              <a:rPr lang="he-IL" sz="2400" dirty="0">
                <a:latin typeface="David" panose="020E0502060401010101" pitchFamily="34" charset="-79"/>
                <a:cs typeface="David" panose="020E0502060401010101" pitchFamily="34" charset="-79"/>
              </a:rPr>
              <a:t>הורדת תדר</a:t>
            </a:r>
          </a:p>
        </p:txBody>
      </p:sp>
      <p:sp>
        <p:nvSpPr>
          <p:cNvPr id="72" name="תיבת טקסט 71">
            <a:extLst>
              <a:ext uri="{FF2B5EF4-FFF2-40B4-BE49-F238E27FC236}">
                <a16:creationId xmlns:a16="http://schemas.microsoft.com/office/drawing/2014/main" id="{C047F013-30E9-E2DA-D37B-3487CBDA4D37}"/>
              </a:ext>
            </a:extLst>
          </p:cNvPr>
          <p:cNvSpPr txBox="1"/>
          <p:nvPr/>
        </p:nvSpPr>
        <p:spPr>
          <a:xfrm>
            <a:off x="4406096" y="1449908"/>
            <a:ext cx="7649319" cy="2031325"/>
          </a:xfrm>
          <a:prstGeom prst="rect">
            <a:avLst/>
          </a:prstGeom>
          <a:noFill/>
        </p:spPr>
        <p:txBody>
          <a:bodyPr wrap="square" rtlCol="1">
            <a:spAutoFit/>
          </a:bodyPr>
          <a:lstStyle/>
          <a:p>
            <a:pPr algn="r"/>
            <a:r>
              <a:rPr lang="he-IL" dirty="0"/>
              <a:t>המתנד בשליטה נומרית שבתחילת התמונה מכוון לתדר גל הנושא של האות המאופנן ומייצר גל סינוס וגל קוסינוס.</a:t>
            </a:r>
          </a:p>
          <a:p>
            <a:pPr algn="r"/>
            <a:r>
              <a:rPr lang="he-IL" dirty="0"/>
              <a:t>לאחר מכן נכפיל את האות המאופנן באותם גלים וזאת על מנת לייצר לגל המאופנן מרכיב ממשי וחלק מדומה.</a:t>
            </a:r>
          </a:p>
          <a:p>
            <a:pPr algn="r"/>
            <a:r>
              <a:rPr lang="he-IL" dirty="0"/>
              <a:t>לאחר מכן יועברו שני האותות במסננים מעבירים נמוכים.</a:t>
            </a:r>
          </a:p>
          <a:p>
            <a:pPr algn="r"/>
            <a:r>
              <a:rPr lang="he-IL" dirty="0"/>
              <a:t>תהליך זה הכרחי וחשוב להורדת האותות לבסיס וכך להימנע משכפולי ניקוויסט בתדר בנוסך, לקיחת תוצאת החיסור של הערבל.</a:t>
            </a:r>
          </a:p>
        </p:txBody>
      </p:sp>
      <p:pic>
        <p:nvPicPr>
          <p:cNvPr id="2050" name="Picture 2" descr="תורת הדגימה (עיבוד אותות) – ויקיפדיה">
            <a:extLst>
              <a:ext uri="{FF2B5EF4-FFF2-40B4-BE49-F238E27FC236}">
                <a16:creationId xmlns:a16="http://schemas.microsoft.com/office/drawing/2014/main" id="{77BF2DBF-07C5-9EB5-B7C5-F18BE01D7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771" y="4078831"/>
            <a:ext cx="5298057" cy="147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92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5000">
              <a:schemeClr val="bg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C2C15-7F34-B94C-3F6E-2893258463D0}"/>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pic>
        <p:nvPicPr>
          <p:cNvPr id="40" name="Picture 2" descr="זרוע היבשה – ויקיפדיה">
            <a:extLst>
              <a:ext uri="{FF2B5EF4-FFF2-40B4-BE49-F238E27FC236}">
                <a16:creationId xmlns:a16="http://schemas.microsoft.com/office/drawing/2014/main" id="{0F56DE55-F57A-CB86-2B68-C0A1F41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478BA9E1-3BA6-D67D-A182-BEBE54543EF5}"/>
              </a:ext>
            </a:extLst>
          </p:cNvPr>
          <p:cNvPicPr>
            <a:picLocks noChangeAspect="1"/>
          </p:cNvPicPr>
          <p:nvPr/>
        </p:nvPicPr>
        <p:blipFill>
          <a:blip r:embed="rId3"/>
          <a:stretch>
            <a:fillRect/>
          </a:stretch>
        </p:blipFill>
        <p:spPr>
          <a:xfrm>
            <a:off x="2152764" y="940189"/>
            <a:ext cx="8651487" cy="4360239"/>
          </a:xfrm>
          <a:prstGeom prst="rect">
            <a:avLst/>
          </a:prstGeom>
        </p:spPr>
      </p:pic>
      <p:sp>
        <p:nvSpPr>
          <p:cNvPr id="7" name="תיבת טקסט 6">
            <a:extLst>
              <a:ext uri="{FF2B5EF4-FFF2-40B4-BE49-F238E27FC236}">
                <a16:creationId xmlns:a16="http://schemas.microsoft.com/office/drawing/2014/main" id="{C26965A9-8000-4B62-F4BC-825DA7415690}"/>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:Base Band – </a:t>
            </a:r>
            <a:r>
              <a:rPr lang="he-IL" sz="2400" dirty="0">
                <a:latin typeface="David" panose="020E0502060401010101" pitchFamily="34" charset="-79"/>
                <a:cs typeface="David" panose="020E0502060401010101" pitchFamily="34" charset="-79"/>
              </a:rPr>
              <a:t>הורדת תדר</a:t>
            </a:r>
          </a:p>
        </p:txBody>
      </p:sp>
      <p:pic>
        <p:nvPicPr>
          <p:cNvPr id="8" name="תמונה 7" descr="SciPy FIR Filter - Handbook | Mbed">
            <a:extLst>
              <a:ext uri="{FF2B5EF4-FFF2-40B4-BE49-F238E27FC236}">
                <a16:creationId xmlns:a16="http://schemas.microsoft.com/office/drawing/2014/main" id="{BD11A523-F44C-77EB-062C-CD60D28ADE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16" t="11054" r="5596" b="11560"/>
          <a:stretch/>
        </p:blipFill>
        <p:spPr bwMode="auto">
          <a:xfrm>
            <a:off x="2666765" y="5341316"/>
            <a:ext cx="6858470" cy="11529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48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75000"/>
              </a:schemeClr>
            </a:gs>
            <a:gs pos="91000">
              <a:schemeClr val="bg1"/>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C2C15-7F34-B94C-3F6E-2893258463D0}"/>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pic>
        <p:nvPicPr>
          <p:cNvPr id="40" name="Picture 2" descr="זרוע היבשה – ויקיפדיה">
            <a:extLst>
              <a:ext uri="{FF2B5EF4-FFF2-40B4-BE49-F238E27FC236}">
                <a16:creationId xmlns:a16="http://schemas.microsoft.com/office/drawing/2014/main" id="{0F56DE55-F57A-CB86-2B68-C0A1F41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מחבר חץ ישר 2">
            <a:extLst>
              <a:ext uri="{FF2B5EF4-FFF2-40B4-BE49-F238E27FC236}">
                <a16:creationId xmlns:a16="http://schemas.microsoft.com/office/drawing/2014/main" id="{0788C258-E601-5F1C-70BA-7476F6F25E87}"/>
              </a:ext>
            </a:extLst>
          </p:cNvPr>
          <p:cNvCxnSpPr/>
          <p:nvPr/>
        </p:nvCxnSpPr>
        <p:spPr>
          <a:xfrm>
            <a:off x="1294093" y="942301"/>
            <a:ext cx="485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מחבר חץ ישר 3">
            <a:extLst>
              <a:ext uri="{FF2B5EF4-FFF2-40B4-BE49-F238E27FC236}">
                <a16:creationId xmlns:a16="http://schemas.microsoft.com/office/drawing/2014/main" id="{D9A82D23-47E4-9680-4BF8-393D4CFD47BA}"/>
              </a:ext>
            </a:extLst>
          </p:cNvPr>
          <p:cNvCxnSpPr/>
          <p:nvPr/>
        </p:nvCxnSpPr>
        <p:spPr>
          <a:xfrm>
            <a:off x="1294093" y="1557609"/>
            <a:ext cx="485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מלבן 4">
            <a:extLst>
              <a:ext uri="{FF2B5EF4-FFF2-40B4-BE49-F238E27FC236}">
                <a16:creationId xmlns:a16="http://schemas.microsoft.com/office/drawing/2014/main" id="{6078D7DC-1CF4-013B-5311-8C9F8F7FB497}"/>
              </a:ext>
            </a:extLst>
          </p:cNvPr>
          <p:cNvSpPr/>
          <p:nvPr/>
        </p:nvSpPr>
        <p:spPr>
          <a:xfrm>
            <a:off x="1858928" y="804866"/>
            <a:ext cx="1004620" cy="907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ARCTAN</a:t>
            </a:r>
          </a:p>
        </p:txBody>
      </p:sp>
      <p:sp>
        <p:nvSpPr>
          <p:cNvPr id="6" name="תיבת טקסט 5">
            <a:extLst>
              <a:ext uri="{FF2B5EF4-FFF2-40B4-BE49-F238E27FC236}">
                <a16:creationId xmlns:a16="http://schemas.microsoft.com/office/drawing/2014/main" id="{BCDE0FD2-85B1-1D6C-DCAD-3D3B0E51C753}"/>
              </a:ext>
            </a:extLst>
          </p:cNvPr>
          <p:cNvSpPr txBox="1"/>
          <p:nvPr/>
        </p:nvSpPr>
        <p:spPr>
          <a:xfrm>
            <a:off x="1390532" y="544149"/>
            <a:ext cx="242374" cy="369332"/>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a:t>
            </a:r>
          </a:p>
        </p:txBody>
      </p:sp>
      <p:sp>
        <p:nvSpPr>
          <p:cNvPr id="7" name="תיבת טקסט 6">
            <a:extLst>
              <a:ext uri="{FF2B5EF4-FFF2-40B4-BE49-F238E27FC236}">
                <a16:creationId xmlns:a16="http://schemas.microsoft.com/office/drawing/2014/main" id="{C6C2CFF6-D461-E132-92F5-386A043C6EBD}"/>
              </a:ext>
            </a:extLst>
          </p:cNvPr>
          <p:cNvSpPr txBox="1"/>
          <p:nvPr/>
        </p:nvSpPr>
        <p:spPr>
          <a:xfrm>
            <a:off x="1309100" y="1188277"/>
            <a:ext cx="340158" cy="369332"/>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a:t>
            </a:r>
          </a:p>
        </p:txBody>
      </p:sp>
      <p:sp>
        <p:nvSpPr>
          <p:cNvPr id="8" name="מלבן 7">
            <a:extLst>
              <a:ext uri="{FF2B5EF4-FFF2-40B4-BE49-F238E27FC236}">
                <a16:creationId xmlns:a16="http://schemas.microsoft.com/office/drawing/2014/main" id="{D5B500F8-3130-3FA8-D120-2D2B13EE175D}"/>
              </a:ext>
            </a:extLst>
          </p:cNvPr>
          <p:cNvSpPr/>
          <p:nvPr/>
        </p:nvSpPr>
        <p:spPr>
          <a:xfrm>
            <a:off x="3097819" y="798970"/>
            <a:ext cx="1004620" cy="907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נגזרת</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מחבר חץ ישר 8">
            <a:extLst>
              <a:ext uri="{FF2B5EF4-FFF2-40B4-BE49-F238E27FC236}">
                <a16:creationId xmlns:a16="http://schemas.microsoft.com/office/drawing/2014/main" id="{73DA42FB-5423-A9D8-65F9-F9650D1B2F1D}"/>
              </a:ext>
            </a:extLst>
          </p:cNvPr>
          <p:cNvCxnSpPr>
            <a:cxnSpLocks/>
          </p:cNvCxnSpPr>
          <p:nvPr/>
        </p:nvCxnSpPr>
        <p:spPr>
          <a:xfrm>
            <a:off x="2863548" y="1271901"/>
            <a:ext cx="2365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מחבר חץ ישר 9">
            <a:extLst>
              <a:ext uri="{FF2B5EF4-FFF2-40B4-BE49-F238E27FC236}">
                <a16:creationId xmlns:a16="http://schemas.microsoft.com/office/drawing/2014/main" id="{C8F4AECB-7FB5-B269-9AE7-04D5AF9F2CF2}"/>
              </a:ext>
            </a:extLst>
          </p:cNvPr>
          <p:cNvCxnSpPr>
            <a:cxnSpLocks/>
          </p:cNvCxnSpPr>
          <p:nvPr/>
        </p:nvCxnSpPr>
        <p:spPr>
          <a:xfrm flipV="1">
            <a:off x="4102439" y="1268019"/>
            <a:ext cx="258752" cy="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תיבת טקסט 10">
            <a:extLst>
              <a:ext uri="{FF2B5EF4-FFF2-40B4-BE49-F238E27FC236}">
                <a16:creationId xmlns:a16="http://schemas.microsoft.com/office/drawing/2014/main" id="{B7D34E1A-3F8E-1CEC-A749-47D1EBF9623C}"/>
              </a:ext>
            </a:extLst>
          </p:cNvPr>
          <p:cNvSpPr txBox="1"/>
          <p:nvPr/>
        </p:nvSpPr>
        <p:spPr>
          <a:xfrm>
            <a:off x="2474132" y="388778"/>
            <a:ext cx="938078" cy="369332"/>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גלאי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FM</a:t>
            </a:r>
            <a:endParaRPr kumimoji="0" lang="en-I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מלבן 11">
            <a:extLst>
              <a:ext uri="{FF2B5EF4-FFF2-40B4-BE49-F238E27FC236}">
                <a16:creationId xmlns:a16="http://schemas.microsoft.com/office/drawing/2014/main" id="{3B57790B-BF3D-4011-FFF0-B250B9C83128}"/>
              </a:ext>
            </a:extLst>
          </p:cNvPr>
          <p:cNvSpPr/>
          <p:nvPr/>
        </p:nvSpPr>
        <p:spPr>
          <a:xfrm>
            <a:off x="1798313" y="387575"/>
            <a:ext cx="2418859" cy="15019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תיבת טקסט 22">
            <a:extLst>
              <a:ext uri="{FF2B5EF4-FFF2-40B4-BE49-F238E27FC236}">
                <a16:creationId xmlns:a16="http://schemas.microsoft.com/office/drawing/2014/main" id="{59FB9266-DAA4-BD0C-BB7B-4B432F6A24EB}"/>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אפנון תדר</a:t>
            </a:r>
          </a:p>
        </p:txBody>
      </p:sp>
      <p:pic>
        <p:nvPicPr>
          <p:cNvPr id="28" name="תמונה 27">
            <a:extLst>
              <a:ext uri="{FF2B5EF4-FFF2-40B4-BE49-F238E27FC236}">
                <a16:creationId xmlns:a16="http://schemas.microsoft.com/office/drawing/2014/main" id="{56DD0B04-BBB5-EC21-91CF-E28003088692}"/>
              </a:ext>
            </a:extLst>
          </p:cNvPr>
          <p:cNvPicPr>
            <a:picLocks noChangeAspect="1"/>
          </p:cNvPicPr>
          <p:nvPr/>
        </p:nvPicPr>
        <p:blipFill>
          <a:blip r:embed="rId3"/>
          <a:stretch>
            <a:fillRect/>
          </a:stretch>
        </p:blipFill>
        <p:spPr>
          <a:xfrm>
            <a:off x="431797" y="1752135"/>
            <a:ext cx="11760203" cy="2572735"/>
          </a:xfrm>
          <a:prstGeom prst="rect">
            <a:avLst/>
          </a:prstGeom>
        </p:spPr>
      </p:pic>
      <p:pic>
        <p:nvPicPr>
          <p:cNvPr id="29" name="Picture 2" descr="Speeding up the CORDIC algorithm with a DSP - Embedded.com">
            <a:extLst>
              <a:ext uri="{FF2B5EF4-FFF2-40B4-BE49-F238E27FC236}">
                <a16:creationId xmlns:a16="http://schemas.microsoft.com/office/drawing/2014/main" id="{79A8AD88-60CB-4A98-F89F-C19CF256DC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52" t="21153" r="9155" b="3837"/>
          <a:stretch/>
        </p:blipFill>
        <p:spPr bwMode="auto">
          <a:xfrm>
            <a:off x="0" y="4022421"/>
            <a:ext cx="5409300" cy="283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26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6000">
              <a:schemeClr val="bg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0C2C15-7F34-B94C-3F6E-2893258463D0}"/>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pic>
        <p:nvPicPr>
          <p:cNvPr id="40" name="Picture 2" descr="זרוע היבשה – ויקיפדיה">
            <a:extLst>
              <a:ext uri="{FF2B5EF4-FFF2-40B4-BE49-F238E27FC236}">
                <a16:creationId xmlns:a16="http://schemas.microsoft.com/office/drawing/2014/main" id="{0F56DE55-F57A-CB86-2B68-C0A1F41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07028B01-0B68-B09C-7EBB-A30EA45FFFB9}"/>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אפנון תדר</a:t>
            </a:r>
          </a:p>
        </p:txBody>
      </p:sp>
      <p:pic>
        <p:nvPicPr>
          <p:cNvPr id="4" name="תמונה 3">
            <a:extLst>
              <a:ext uri="{FF2B5EF4-FFF2-40B4-BE49-F238E27FC236}">
                <a16:creationId xmlns:a16="http://schemas.microsoft.com/office/drawing/2014/main" id="{99DF90B0-7CCB-AD0E-C5A6-7AD0BA0DA91B}"/>
              </a:ext>
            </a:extLst>
          </p:cNvPr>
          <p:cNvPicPr>
            <a:picLocks noChangeAspect="1"/>
          </p:cNvPicPr>
          <p:nvPr/>
        </p:nvPicPr>
        <p:blipFill>
          <a:blip r:embed="rId3"/>
          <a:stretch>
            <a:fillRect/>
          </a:stretch>
        </p:blipFill>
        <p:spPr>
          <a:xfrm>
            <a:off x="1127801" y="2109317"/>
            <a:ext cx="9936398" cy="3563025"/>
          </a:xfrm>
          <a:prstGeom prst="rect">
            <a:avLst/>
          </a:prstGeom>
        </p:spPr>
      </p:pic>
      <p:pic>
        <p:nvPicPr>
          <p:cNvPr id="5" name="תמונה 4">
            <a:extLst>
              <a:ext uri="{FF2B5EF4-FFF2-40B4-BE49-F238E27FC236}">
                <a16:creationId xmlns:a16="http://schemas.microsoft.com/office/drawing/2014/main" id="{5C5CEE09-3D96-6212-6B6D-06B8B8121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682" y="665268"/>
            <a:ext cx="2493010" cy="1480185"/>
          </a:xfrm>
          <a:prstGeom prst="rect">
            <a:avLst/>
          </a:prstGeom>
        </p:spPr>
      </p:pic>
      <p:pic>
        <p:nvPicPr>
          <p:cNvPr id="6" name="תמונה 5">
            <a:extLst>
              <a:ext uri="{FF2B5EF4-FFF2-40B4-BE49-F238E27FC236}">
                <a16:creationId xmlns:a16="http://schemas.microsoft.com/office/drawing/2014/main" id="{114E91D6-E3A9-BDA7-5CFC-6BD2E13D5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327" y="788534"/>
            <a:ext cx="2493010" cy="1233654"/>
          </a:xfrm>
          <a:prstGeom prst="rect">
            <a:avLst/>
          </a:prstGeom>
        </p:spPr>
      </p:pic>
    </p:spTree>
    <p:extLst>
      <p:ext uri="{BB962C8B-B14F-4D97-AF65-F5344CB8AC3E}">
        <p14:creationId xmlns:p14="http://schemas.microsoft.com/office/powerpoint/2010/main" val="309777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chemeClr val="bg1"/>
            </a:gs>
            <a:gs pos="100000">
              <a:schemeClr val="accent1">
                <a:lumMod val="45000"/>
                <a:lumOff val="55000"/>
                <a:alpha val="99000"/>
              </a:schemeClr>
            </a:gs>
            <a:gs pos="100000">
              <a:schemeClr val="accent1">
                <a:lumMod val="45000"/>
                <a:lumOff val="55000"/>
              </a:schemeClr>
            </a:gs>
            <a:gs pos="9500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659DD927-51E8-7B22-77A7-C06B3CBA8B31}"/>
              </a:ext>
            </a:extLst>
          </p:cNvPr>
          <p:cNvPicPr>
            <a:picLocks noChangeAspect="1"/>
          </p:cNvPicPr>
          <p:nvPr/>
        </p:nvPicPr>
        <p:blipFill>
          <a:blip r:embed="rId2"/>
          <a:stretch>
            <a:fillRect/>
          </a:stretch>
        </p:blipFill>
        <p:spPr>
          <a:xfrm>
            <a:off x="145788" y="901692"/>
            <a:ext cx="11900423" cy="5956308"/>
          </a:xfrm>
          <a:prstGeom prst="rect">
            <a:avLst/>
          </a:prstGeom>
        </p:spPr>
      </p:pic>
      <p:sp>
        <p:nvSpPr>
          <p:cNvPr id="5" name="כותרת 1">
            <a:extLst>
              <a:ext uri="{FF2B5EF4-FFF2-40B4-BE49-F238E27FC236}">
                <a16:creationId xmlns:a16="http://schemas.microsoft.com/office/drawing/2014/main" id="{11F22F1C-ED98-9854-6019-AD7CBD32DCF5}"/>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sp>
        <p:nvSpPr>
          <p:cNvPr id="6" name="תיבת טקסט 5">
            <a:extLst>
              <a:ext uri="{FF2B5EF4-FFF2-40B4-BE49-F238E27FC236}">
                <a16:creationId xmlns:a16="http://schemas.microsoft.com/office/drawing/2014/main" id="{70265097-E8C7-7912-C0D0-935F418D9B72}"/>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אפנון תדר</a:t>
            </a:r>
          </a:p>
        </p:txBody>
      </p:sp>
      <p:pic>
        <p:nvPicPr>
          <p:cNvPr id="7" name="Picture 2" descr="זרוע היבשה – ויקיפדיה">
            <a:extLst>
              <a:ext uri="{FF2B5EF4-FFF2-40B4-BE49-F238E27FC236}">
                <a16:creationId xmlns:a16="http://schemas.microsoft.com/office/drawing/2014/main" id="{AD4960C2-8912-D9DD-6179-665B4F0B0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1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rgbClr val="F0F4FA"/>
            </a:gs>
            <a:gs pos="100000">
              <a:srgbClr val="DFE7F5"/>
            </a:gs>
            <a:gs pos="100000">
              <a:schemeClr val="accent1">
                <a:lumMod val="45000"/>
                <a:lumOff val="55000"/>
                <a:alpha val="99000"/>
              </a:schemeClr>
            </a:gs>
            <a:gs pos="100000">
              <a:schemeClr val="accent1">
                <a:lumMod val="45000"/>
                <a:lumOff val="55000"/>
              </a:schemeClr>
            </a:gs>
            <a:gs pos="10000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2" descr="זרוע היבשה – ויקיפדיה">
            <a:extLst>
              <a:ext uri="{FF2B5EF4-FFF2-40B4-BE49-F238E27FC236}">
                <a16:creationId xmlns:a16="http://schemas.microsoft.com/office/drawing/2014/main" id="{7C6E64E9-F91E-64C8-DE73-F5D25FCA4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A6BDD87A-DA5B-CFC2-E82B-99551F652872}"/>
              </a:ext>
            </a:extLst>
          </p:cNvPr>
          <p:cNvSpPr>
            <a:spLocks noGrp="1"/>
          </p:cNvSpPr>
          <p:nvPr>
            <p:ph type="title"/>
          </p:nvPr>
        </p:nvSpPr>
        <p:spPr>
          <a:xfrm>
            <a:off x="1676400" y="-385374"/>
            <a:ext cx="10515600" cy="1325563"/>
          </a:xfrm>
        </p:spPr>
        <p:txBody>
          <a:bodyPr/>
          <a:lstStyle/>
          <a:p>
            <a:pPr algn="r"/>
            <a:r>
              <a:rPr lang="he-IL" sz="4400" dirty="0">
                <a:latin typeface="David" panose="020E0502060401010101" pitchFamily="34" charset="-79"/>
                <a:cs typeface="David" panose="020E0502060401010101" pitchFamily="34" charset="-79"/>
              </a:rPr>
              <a:t>הסבר על תרשים מלבנים של הפרויקט:</a:t>
            </a:r>
          </a:p>
        </p:txBody>
      </p:sp>
      <p:sp>
        <p:nvSpPr>
          <p:cNvPr id="6" name="תיבת טקסט 5">
            <a:extLst>
              <a:ext uri="{FF2B5EF4-FFF2-40B4-BE49-F238E27FC236}">
                <a16:creationId xmlns:a16="http://schemas.microsoft.com/office/drawing/2014/main" id="{B1F6E161-370C-8762-A388-E9C1E8792568}"/>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אפנון תדר</a:t>
            </a:r>
          </a:p>
        </p:txBody>
      </p:sp>
      <p:pic>
        <p:nvPicPr>
          <p:cNvPr id="11" name="תמונה 10">
            <a:extLst>
              <a:ext uri="{FF2B5EF4-FFF2-40B4-BE49-F238E27FC236}">
                <a16:creationId xmlns:a16="http://schemas.microsoft.com/office/drawing/2014/main" id="{F5414B59-3F11-B4AE-A621-7CC463956ACB}"/>
              </a:ext>
            </a:extLst>
          </p:cNvPr>
          <p:cNvPicPr>
            <a:picLocks noChangeAspect="1"/>
          </p:cNvPicPr>
          <p:nvPr/>
        </p:nvPicPr>
        <p:blipFill rotWithShape="1">
          <a:blip r:embed="rId3"/>
          <a:srcRect b="19157"/>
          <a:stretch/>
        </p:blipFill>
        <p:spPr>
          <a:xfrm>
            <a:off x="392756" y="1237673"/>
            <a:ext cx="11662659" cy="4578687"/>
          </a:xfrm>
          <a:prstGeom prst="rect">
            <a:avLst/>
          </a:prstGeom>
        </p:spPr>
      </p:pic>
    </p:spTree>
    <p:extLst>
      <p:ext uri="{BB962C8B-B14F-4D97-AF65-F5344CB8AC3E}">
        <p14:creationId xmlns:p14="http://schemas.microsoft.com/office/powerpoint/2010/main" val="197807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זרוע היבשה – ויקיפדיה">
            <a:extLst>
              <a:ext uri="{FF2B5EF4-FFF2-40B4-BE49-F238E27FC236}">
                <a16:creationId xmlns:a16="http://schemas.microsoft.com/office/drawing/2014/main" id="{6CA97084-C748-9916-B6D3-6214DCC0C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0D09C907-A84C-B1F1-6AD1-8DE0A618DDC1}"/>
              </a:ext>
            </a:extLst>
          </p:cNvPr>
          <p:cNvSpPr txBox="1">
            <a:spLocks/>
          </p:cNvSpPr>
          <p:nvPr/>
        </p:nvSpPr>
        <p:spPr>
          <a:xfrm>
            <a:off x="1676400" y="-385374"/>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David" panose="020E0502060401010101" pitchFamily="34" charset="-79"/>
                <a:cs typeface="David" panose="020E0502060401010101" pitchFamily="34" charset="-79"/>
              </a:rPr>
              <a:t>הסבר על תרשים מלבנים של הפרויקט:</a:t>
            </a:r>
          </a:p>
        </p:txBody>
      </p:sp>
      <p:sp>
        <p:nvSpPr>
          <p:cNvPr id="6" name="תיבת טקסט 5">
            <a:extLst>
              <a:ext uri="{FF2B5EF4-FFF2-40B4-BE49-F238E27FC236}">
                <a16:creationId xmlns:a16="http://schemas.microsoft.com/office/drawing/2014/main" id="{E3CBEC2F-0D19-8F19-4A4D-5A48CD7C89CD}"/>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אפנון תדר</a:t>
            </a:r>
          </a:p>
        </p:txBody>
      </p:sp>
      <p:pic>
        <p:nvPicPr>
          <p:cNvPr id="7" name="תמונה 6">
            <a:extLst>
              <a:ext uri="{FF2B5EF4-FFF2-40B4-BE49-F238E27FC236}">
                <a16:creationId xmlns:a16="http://schemas.microsoft.com/office/drawing/2014/main" id="{39679675-6C0D-F70B-6200-418A3E928383}"/>
              </a:ext>
            </a:extLst>
          </p:cNvPr>
          <p:cNvPicPr>
            <a:picLocks noChangeAspect="1"/>
          </p:cNvPicPr>
          <p:nvPr/>
        </p:nvPicPr>
        <p:blipFill rotWithShape="1">
          <a:blip r:embed="rId3"/>
          <a:srcRect b="78171"/>
          <a:stretch/>
        </p:blipFill>
        <p:spPr>
          <a:xfrm>
            <a:off x="1136533" y="947935"/>
            <a:ext cx="10918882" cy="1237673"/>
          </a:xfrm>
          <a:prstGeom prst="rect">
            <a:avLst/>
          </a:prstGeom>
        </p:spPr>
      </p:pic>
      <p:sp>
        <p:nvSpPr>
          <p:cNvPr id="2" name="תיבת טקסט 1">
            <a:extLst>
              <a:ext uri="{FF2B5EF4-FFF2-40B4-BE49-F238E27FC236}">
                <a16:creationId xmlns:a16="http://schemas.microsoft.com/office/drawing/2014/main" id="{D7AD7FB9-D9C9-626D-24B0-26665B5AA3F8}"/>
              </a:ext>
            </a:extLst>
          </p:cNvPr>
          <p:cNvSpPr txBox="1"/>
          <p:nvPr/>
        </p:nvSpPr>
        <p:spPr>
          <a:xfrm>
            <a:off x="6012612" y="2314459"/>
            <a:ext cx="5607170" cy="461665"/>
          </a:xfrm>
          <a:prstGeom prst="rect">
            <a:avLst/>
          </a:prstGeom>
          <a:noFill/>
        </p:spPr>
        <p:txBody>
          <a:bodyPr wrap="square" rtlCol="1">
            <a:spAutoFit/>
          </a:bodyPr>
          <a:lstStyle/>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התיקון יעשה בנגזרת.</a:t>
            </a:r>
          </a:p>
        </p:txBody>
      </p:sp>
    </p:spTree>
    <p:extLst>
      <p:ext uri="{BB962C8B-B14F-4D97-AF65-F5344CB8AC3E}">
        <p14:creationId xmlns:p14="http://schemas.microsoft.com/office/powerpoint/2010/main" val="53609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זרוע היבשה – ויקיפדיה">
            <a:extLst>
              <a:ext uri="{FF2B5EF4-FFF2-40B4-BE49-F238E27FC236}">
                <a16:creationId xmlns:a16="http://schemas.microsoft.com/office/drawing/2014/main" id="{4FA6E7A2-F7B9-82BB-0C67-A87BAE85E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998B81DD-CA0F-62E7-CCEB-B109B2B9282F}"/>
              </a:ext>
            </a:extLst>
          </p:cNvPr>
          <p:cNvSpPr txBox="1">
            <a:spLocks/>
          </p:cNvSpPr>
          <p:nvPr/>
        </p:nvSpPr>
        <p:spPr>
          <a:xfrm>
            <a:off x="1676400" y="-385374"/>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David" panose="020E0502060401010101" pitchFamily="34" charset="-79"/>
                <a:cs typeface="David" panose="020E0502060401010101" pitchFamily="34" charset="-79"/>
              </a:rPr>
              <a:t>הסבר על תרשים מלבנים של הפרויקט:</a:t>
            </a:r>
          </a:p>
        </p:txBody>
      </p:sp>
      <p:sp>
        <p:nvSpPr>
          <p:cNvPr id="6" name="תיבת טקסט 5">
            <a:extLst>
              <a:ext uri="{FF2B5EF4-FFF2-40B4-BE49-F238E27FC236}">
                <a16:creationId xmlns:a16="http://schemas.microsoft.com/office/drawing/2014/main" id="{F37A67E2-771D-AA03-737B-B30E3BCE0363}"/>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נגזרת</a:t>
            </a:r>
          </a:p>
        </p:txBody>
      </p:sp>
      <p:pic>
        <p:nvPicPr>
          <p:cNvPr id="11" name="תמונה 10">
            <a:extLst>
              <a:ext uri="{FF2B5EF4-FFF2-40B4-BE49-F238E27FC236}">
                <a16:creationId xmlns:a16="http://schemas.microsoft.com/office/drawing/2014/main" id="{2AFF6A95-EA96-42F2-A500-FFA4C31DBB5F}"/>
              </a:ext>
            </a:extLst>
          </p:cNvPr>
          <p:cNvPicPr>
            <a:picLocks noChangeAspect="1"/>
          </p:cNvPicPr>
          <p:nvPr/>
        </p:nvPicPr>
        <p:blipFill>
          <a:blip r:embed="rId3"/>
          <a:stretch>
            <a:fillRect/>
          </a:stretch>
        </p:blipFill>
        <p:spPr>
          <a:xfrm>
            <a:off x="996313" y="947935"/>
            <a:ext cx="11059102" cy="3633531"/>
          </a:xfrm>
          <a:prstGeom prst="rect">
            <a:avLst/>
          </a:prstGeom>
        </p:spPr>
      </p:pic>
      <p:pic>
        <p:nvPicPr>
          <p:cNvPr id="12" name="תמונה 11">
            <a:extLst>
              <a:ext uri="{FF2B5EF4-FFF2-40B4-BE49-F238E27FC236}">
                <a16:creationId xmlns:a16="http://schemas.microsoft.com/office/drawing/2014/main" id="{C88435C4-3025-5D19-C59A-B4AB7E0F6B1A}"/>
              </a:ext>
            </a:extLst>
          </p:cNvPr>
          <p:cNvPicPr>
            <a:picLocks noChangeAspect="1"/>
          </p:cNvPicPr>
          <p:nvPr/>
        </p:nvPicPr>
        <p:blipFill rotWithShape="1">
          <a:blip r:embed="rId4">
            <a:extLst>
              <a:ext uri="{28A0092B-C50C-407E-A947-70E740481C1C}">
                <a14:useLocalDpi xmlns:a14="http://schemas.microsoft.com/office/drawing/2010/main" val="0"/>
              </a:ext>
            </a:extLst>
          </a:blip>
          <a:srcRect r="49850" b="6058"/>
          <a:stretch/>
        </p:blipFill>
        <p:spPr bwMode="auto">
          <a:xfrm>
            <a:off x="213494" y="4861944"/>
            <a:ext cx="11765011" cy="461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111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0673E3A8-0564-36A9-040D-2DADAFF0A182}"/>
              </a:ext>
            </a:extLst>
          </p:cNvPr>
          <p:cNvSpPr/>
          <p:nvPr/>
        </p:nvSpPr>
        <p:spPr>
          <a:xfrm>
            <a:off x="5040856" y="1122412"/>
            <a:ext cx="551249" cy="895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CIC</a:t>
            </a:r>
          </a:p>
        </p:txBody>
      </p:sp>
      <p:cxnSp>
        <p:nvCxnSpPr>
          <p:cNvPr id="5" name="מחבר חץ ישר 4">
            <a:extLst>
              <a:ext uri="{FF2B5EF4-FFF2-40B4-BE49-F238E27FC236}">
                <a16:creationId xmlns:a16="http://schemas.microsoft.com/office/drawing/2014/main" id="{694ED6F4-9FE5-81A0-8AA7-AC8584050DD4}"/>
              </a:ext>
            </a:extLst>
          </p:cNvPr>
          <p:cNvCxnSpPr>
            <a:cxnSpLocks/>
          </p:cNvCxnSpPr>
          <p:nvPr/>
        </p:nvCxnSpPr>
        <p:spPr>
          <a:xfrm flipV="1">
            <a:off x="4769588" y="1587809"/>
            <a:ext cx="258752" cy="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מלבן 5">
            <a:extLst>
              <a:ext uri="{FF2B5EF4-FFF2-40B4-BE49-F238E27FC236}">
                <a16:creationId xmlns:a16="http://schemas.microsoft.com/office/drawing/2014/main" id="{44529803-5A14-4D42-CB32-FCA403CE154A}"/>
              </a:ext>
            </a:extLst>
          </p:cNvPr>
          <p:cNvSpPr/>
          <p:nvPr/>
        </p:nvSpPr>
        <p:spPr>
          <a:xfrm>
            <a:off x="5869885" y="1102901"/>
            <a:ext cx="594771" cy="895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LPF</a:t>
            </a:r>
          </a:p>
        </p:txBody>
      </p:sp>
      <p:cxnSp>
        <p:nvCxnSpPr>
          <p:cNvPr id="7" name="מחבר חץ ישר 6">
            <a:extLst>
              <a:ext uri="{FF2B5EF4-FFF2-40B4-BE49-F238E27FC236}">
                <a16:creationId xmlns:a16="http://schemas.microsoft.com/office/drawing/2014/main" id="{C6D96A42-5827-AEEF-F5C0-3BE82629C64C}"/>
              </a:ext>
            </a:extLst>
          </p:cNvPr>
          <p:cNvCxnSpPr>
            <a:cxnSpLocks/>
          </p:cNvCxnSpPr>
          <p:nvPr/>
        </p:nvCxnSpPr>
        <p:spPr>
          <a:xfrm flipV="1">
            <a:off x="5597001" y="1583954"/>
            <a:ext cx="258752" cy="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מלבן 7">
            <a:extLst>
              <a:ext uri="{FF2B5EF4-FFF2-40B4-BE49-F238E27FC236}">
                <a16:creationId xmlns:a16="http://schemas.microsoft.com/office/drawing/2014/main" id="{9FC35AA3-935A-66B7-97F3-F1B017A2465D}"/>
              </a:ext>
            </a:extLst>
          </p:cNvPr>
          <p:cNvSpPr/>
          <p:nvPr/>
        </p:nvSpPr>
        <p:spPr>
          <a:xfrm>
            <a:off x="6742436" y="1104199"/>
            <a:ext cx="1259446" cy="905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גלאי אנרגיה</a:t>
            </a:r>
            <a:endParaRPr kumimoji="0" lang="en-I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מחבר חץ ישר 8">
            <a:extLst>
              <a:ext uri="{FF2B5EF4-FFF2-40B4-BE49-F238E27FC236}">
                <a16:creationId xmlns:a16="http://schemas.microsoft.com/office/drawing/2014/main" id="{26FB68C3-EE88-C2C0-FEC2-5E79901154A3}"/>
              </a:ext>
            </a:extLst>
          </p:cNvPr>
          <p:cNvCxnSpPr>
            <a:cxnSpLocks/>
          </p:cNvCxnSpPr>
          <p:nvPr/>
        </p:nvCxnSpPr>
        <p:spPr>
          <a:xfrm flipV="1">
            <a:off x="6464656" y="1556226"/>
            <a:ext cx="258752" cy="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מלבן 9">
            <a:extLst>
              <a:ext uri="{FF2B5EF4-FFF2-40B4-BE49-F238E27FC236}">
                <a16:creationId xmlns:a16="http://schemas.microsoft.com/office/drawing/2014/main" id="{AC19FEBA-B8DE-50E0-5368-C49EBB2EAF88}"/>
              </a:ext>
            </a:extLst>
          </p:cNvPr>
          <p:cNvSpPr/>
          <p:nvPr/>
        </p:nvSpPr>
        <p:spPr>
          <a:xfrm>
            <a:off x="5003860" y="698763"/>
            <a:ext cx="3101800" cy="14974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תיבת טקסט 10">
            <a:extLst>
              <a:ext uri="{FF2B5EF4-FFF2-40B4-BE49-F238E27FC236}">
                <a16:creationId xmlns:a16="http://schemas.microsoft.com/office/drawing/2014/main" id="{111F19E5-6B0D-F885-2A2F-6B1CC61A430D}"/>
              </a:ext>
            </a:extLst>
          </p:cNvPr>
          <p:cNvSpPr txBox="1"/>
          <p:nvPr/>
        </p:nvSpPr>
        <p:spPr>
          <a:xfrm>
            <a:off x="5584514" y="722450"/>
            <a:ext cx="1718740" cy="369332"/>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גלאי תדר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HZ</a:t>
            </a: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150</a:t>
            </a:r>
            <a:endParaRPr kumimoji="0" lang="en-I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2" descr="זרוע היבשה – ויקיפדיה">
            <a:extLst>
              <a:ext uri="{FF2B5EF4-FFF2-40B4-BE49-F238E27FC236}">
                <a16:creationId xmlns:a16="http://schemas.microsoft.com/office/drawing/2014/main" id="{982927A3-0064-D537-7136-5F048B392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13" name="כותרת 1">
            <a:extLst>
              <a:ext uri="{FF2B5EF4-FFF2-40B4-BE49-F238E27FC236}">
                <a16:creationId xmlns:a16="http://schemas.microsoft.com/office/drawing/2014/main" id="{A4B9BAA5-2A92-794B-B4CC-408ECEB91AFB}"/>
              </a:ext>
            </a:extLst>
          </p:cNvPr>
          <p:cNvSpPr txBox="1">
            <a:spLocks/>
          </p:cNvSpPr>
          <p:nvPr/>
        </p:nvSpPr>
        <p:spPr>
          <a:xfrm>
            <a:off x="1676400" y="-385374"/>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David" panose="020E0502060401010101" pitchFamily="34" charset="-79"/>
                <a:cs typeface="David" panose="020E0502060401010101" pitchFamily="34" charset="-79"/>
              </a:rPr>
              <a:t>הסבר על תרשים מלבנים של הפרויקט:</a:t>
            </a:r>
          </a:p>
        </p:txBody>
      </p:sp>
      <p:sp>
        <p:nvSpPr>
          <p:cNvPr id="14" name="תיבת טקסט 13">
            <a:extLst>
              <a:ext uri="{FF2B5EF4-FFF2-40B4-BE49-F238E27FC236}">
                <a16:creationId xmlns:a16="http://schemas.microsoft.com/office/drawing/2014/main" id="{5FF02382-AF94-33D4-9CD3-D7807D741198}"/>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תדר + יחידת החלטה</a:t>
            </a:r>
          </a:p>
        </p:txBody>
      </p:sp>
      <p:sp>
        <p:nvSpPr>
          <p:cNvPr id="15" name="תיבת טקסט 14">
            <a:extLst>
              <a:ext uri="{FF2B5EF4-FFF2-40B4-BE49-F238E27FC236}">
                <a16:creationId xmlns:a16="http://schemas.microsoft.com/office/drawing/2014/main" id="{2BD3BC21-EEB0-7D95-B6E2-AEF92108F69C}"/>
              </a:ext>
            </a:extLst>
          </p:cNvPr>
          <p:cNvSpPr txBox="1"/>
          <p:nvPr/>
        </p:nvSpPr>
        <p:spPr>
          <a:xfrm>
            <a:off x="724619" y="4220245"/>
            <a:ext cx="11330796" cy="1938992"/>
          </a:xfrm>
          <a:prstGeom prst="rect">
            <a:avLst/>
          </a:prstGeom>
          <a:noFill/>
        </p:spPr>
        <p:txBody>
          <a:bodyPr wrap="square" rtlCol="1">
            <a:spAutoFit/>
          </a:bodyPr>
          <a:lstStyle/>
          <a:p>
            <a:pPr algn="r"/>
            <a:r>
              <a:rPr lang="he-IL" sz="2400" dirty="0">
                <a:latin typeface="David" panose="020E0502060401010101" pitchFamily="34" charset="-79"/>
                <a:cs typeface="David" panose="020E0502060401010101" pitchFamily="34" charset="-79"/>
              </a:rPr>
              <a:t>לאחר יציאת גל המידע שלנו מהנגזרת, אנו נבצע מספר דצימציות אחד אחרי השנייה וזאת על-מנת לחסוך במשאבי המערכת. </a:t>
            </a:r>
          </a:p>
          <a:p>
            <a:pPr algn="r"/>
            <a:r>
              <a:rPr lang="he-IL" sz="2400" dirty="0">
                <a:latin typeface="David" panose="020E0502060401010101" pitchFamily="34" charset="-79"/>
                <a:cs typeface="David" panose="020E0502060401010101" pitchFamily="34" charset="-79"/>
              </a:rPr>
              <a:t>בנוסף לכך, היות והתדר הינו 150הרץ, אין צורך לדגום אותו בתדר גבוה מידי ואפשרי להסתפק בתדר הדגימה לפי ניקוויסט.</a:t>
            </a:r>
          </a:p>
          <a:p>
            <a:pPr algn="r"/>
            <a:r>
              <a:rPr lang="he-IL" sz="2400" dirty="0">
                <a:latin typeface="David" panose="020E0502060401010101" pitchFamily="34" charset="-79"/>
                <a:cs typeface="David" panose="020E0502060401010101" pitchFamily="34" charset="-79"/>
              </a:rPr>
              <a:t>בפרויקט שלנו, השתמשו בתדר שעון של 765הרץ לגלאי האנרגיה שלנו (מעל תדר ניקוויסט). </a:t>
            </a:r>
          </a:p>
        </p:txBody>
      </p:sp>
      <p:sp>
        <p:nvSpPr>
          <p:cNvPr id="16" name="מלבן 15">
            <a:extLst>
              <a:ext uri="{FF2B5EF4-FFF2-40B4-BE49-F238E27FC236}">
                <a16:creationId xmlns:a16="http://schemas.microsoft.com/office/drawing/2014/main" id="{6F4956F0-653D-7487-8174-B5EE8AAA31A7}"/>
              </a:ext>
            </a:extLst>
          </p:cNvPr>
          <p:cNvSpPr/>
          <p:nvPr/>
        </p:nvSpPr>
        <p:spPr>
          <a:xfrm>
            <a:off x="6908373" y="2682858"/>
            <a:ext cx="1004620" cy="907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יחידת החלטה</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מחבר חץ ישר 16">
            <a:extLst>
              <a:ext uri="{FF2B5EF4-FFF2-40B4-BE49-F238E27FC236}">
                <a16:creationId xmlns:a16="http://schemas.microsoft.com/office/drawing/2014/main" id="{B8DFBAE8-ED9E-6E82-583E-18E976E4F441}"/>
              </a:ext>
            </a:extLst>
          </p:cNvPr>
          <p:cNvCxnSpPr>
            <a:cxnSpLocks/>
          </p:cNvCxnSpPr>
          <p:nvPr/>
        </p:nvCxnSpPr>
        <p:spPr>
          <a:xfrm>
            <a:off x="7410683" y="2065007"/>
            <a:ext cx="0" cy="5930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מחבר חץ ישר 17">
            <a:extLst>
              <a:ext uri="{FF2B5EF4-FFF2-40B4-BE49-F238E27FC236}">
                <a16:creationId xmlns:a16="http://schemas.microsoft.com/office/drawing/2014/main" id="{13286FC1-02E3-97BD-E8DB-ACB858EA9153}"/>
              </a:ext>
            </a:extLst>
          </p:cNvPr>
          <p:cNvCxnSpPr>
            <a:cxnSpLocks/>
          </p:cNvCxnSpPr>
          <p:nvPr/>
        </p:nvCxnSpPr>
        <p:spPr>
          <a:xfrm>
            <a:off x="7410683" y="3598667"/>
            <a:ext cx="0" cy="3245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32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F49B56-D562-2F47-A963-66DC00C20D1A}"/>
              </a:ext>
            </a:extLst>
          </p:cNvPr>
          <p:cNvSpPr>
            <a:spLocks noGrp="1"/>
          </p:cNvSpPr>
          <p:nvPr>
            <p:ph type="title"/>
          </p:nvPr>
        </p:nvSpPr>
        <p:spPr>
          <a:xfrm>
            <a:off x="4100272" y="-192451"/>
            <a:ext cx="5457796" cy="1507067"/>
          </a:xfrm>
        </p:spPr>
        <p:txBody>
          <a:bodyPr/>
          <a:lstStyle/>
          <a:p>
            <a:r>
              <a:rPr lang="he-IL" dirty="0">
                <a:latin typeface="David" panose="020E0502060401010101" pitchFamily="34" charset="-79"/>
                <a:cs typeface="David" panose="020E0502060401010101" pitchFamily="34" charset="-79"/>
              </a:rPr>
              <a:t>על מה נדבר בהרצאה זו?</a:t>
            </a:r>
          </a:p>
        </p:txBody>
      </p:sp>
      <p:pic>
        <p:nvPicPr>
          <p:cNvPr id="4" name="Picture 2" descr="זרוע היבשה – ויקיפדיה">
            <a:extLst>
              <a:ext uri="{FF2B5EF4-FFF2-40B4-BE49-F238E27FC236}">
                <a16:creationId xmlns:a16="http://schemas.microsoft.com/office/drawing/2014/main" id="{579AA9A9-9A28-2041-6931-3FBF0816B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F5136ABA-5AD7-28B8-D53B-65E12785760D}"/>
              </a:ext>
            </a:extLst>
          </p:cNvPr>
          <p:cNvSpPr txBox="1"/>
          <p:nvPr/>
        </p:nvSpPr>
        <p:spPr>
          <a:xfrm>
            <a:off x="4223286" y="2950033"/>
            <a:ext cx="7634376" cy="523220"/>
          </a:xfrm>
          <a:prstGeom prst="rect">
            <a:avLst/>
          </a:prstGeom>
          <a:noFill/>
        </p:spPr>
        <p:txBody>
          <a:bodyPr wrap="square" rtlCol="1" anchor="ctr">
            <a:spAutoFit/>
          </a:bodyPr>
          <a:lstStyle/>
          <a:p>
            <a:pPr algn="r"/>
            <a:r>
              <a:rPr lang="he-IL" sz="2800" dirty="0">
                <a:latin typeface="David" panose="020E0502060401010101" pitchFamily="34" charset="-79"/>
                <a:cs typeface="David" panose="020E0502060401010101" pitchFamily="34" charset="-79"/>
              </a:rPr>
              <a:t>- תרשים מלבנים - סכמת מלבנים של הפרויקט.</a:t>
            </a:r>
          </a:p>
        </p:txBody>
      </p:sp>
      <p:sp>
        <p:nvSpPr>
          <p:cNvPr id="7" name="תיבת טקסט 6">
            <a:extLst>
              <a:ext uri="{FF2B5EF4-FFF2-40B4-BE49-F238E27FC236}">
                <a16:creationId xmlns:a16="http://schemas.microsoft.com/office/drawing/2014/main" id="{259C2263-A6DD-F664-35AB-88BF3743C6E9}"/>
              </a:ext>
            </a:extLst>
          </p:cNvPr>
          <p:cNvSpPr txBox="1"/>
          <p:nvPr/>
        </p:nvSpPr>
        <p:spPr>
          <a:xfrm>
            <a:off x="4993911" y="3755609"/>
            <a:ext cx="6863751" cy="523220"/>
          </a:xfrm>
          <a:prstGeom prst="rect">
            <a:avLst/>
          </a:prstGeom>
          <a:noFill/>
        </p:spPr>
        <p:txBody>
          <a:bodyPr wrap="square" rtlCol="1" anchor="ctr">
            <a:spAutoFit/>
          </a:bodyPr>
          <a:lstStyle/>
          <a:p>
            <a:pPr algn="r"/>
            <a:r>
              <a:rPr lang="he-IL" sz="2800" dirty="0">
                <a:latin typeface="David" panose="020E0502060401010101" pitchFamily="34" charset="-79"/>
                <a:cs typeface="David" panose="020E0502060401010101" pitchFamily="34" charset="-79"/>
              </a:rPr>
              <a:t>- הסבר על תרשים המלבנים של הפרויקט.</a:t>
            </a:r>
          </a:p>
        </p:txBody>
      </p:sp>
      <p:sp>
        <p:nvSpPr>
          <p:cNvPr id="8" name="תיבת טקסט 7">
            <a:extLst>
              <a:ext uri="{FF2B5EF4-FFF2-40B4-BE49-F238E27FC236}">
                <a16:creationId xmlns:a16="http://schemas.microsoft.com/office/drawing/2014/main" id="{FD2EC516-0DB0-CA6C-1916-837ED8CF2A70}"/>
              </a:ext>
            </a:extLst>
          </p:cNvPr>
          <p:cNvSpPr txBox="1"/>
          <p:nvPr/>
        </p:nvSpPr>
        <p:spPr>
          <a:xfrm>
            <a:off x="2932198" y="4561185"/>
            <a:ext cx="8925464" cy="523220"/>
          </a:xfrm>
          <a:prstGeom prst="rect">
            <a:avLst/>
          </a:prstGeom>
          <a:noFill/>
        </p:spPr>
        <p:txBody>
          <a:bodyPr wrap="square" rtlCol="1" anchor="ctr">
            <a:spAutoFit/>
          </a:bodyPr>
          <a:lstStyle/>
          <a:p>
            <a:pPr algn="r"/>
            <a:r>
              <a:rPr lang="he-IL" sz="2800" dirty="0">
                <a:latin typeface="David" panose="020E0502060401010101" pitchFamily="34" charset="-79"/>
                <a:cs typeface="David" panose="020E0502060401010101" pitchFamily="34" charset="-79"/>
              </a:rPr>
              <a:t>- קשיים במהלך הפרויקט ודרך פתרונם – חלקו משולב בהסברים.</a:t>
            </a:r>
          </a:p>
        </p:txBody>
      </p:sp>
      <p:sp>
        <p:nvSpPr>
          <p:cNvPr id="3" name="תיבת טקסט 2">
            <a:extLst>
              <a:ext uri="{FF2B5EF4-FFF2-40B4-BE49-F238E27FC236}">
                <a16:creationId xmlns:a16="http://schemas.microsoft.com/office/drawing/2014/main" id="{C42F014E-634C-672A-4266-73D8DA17BFDE}"/>
              </a:ext>
            </a:extLst>
          </p:cNvPr>
          <p:cNvSpPr txBox="1"/>
          <p:nvPr/>
        </p:nvSpPr>
        <p:spPr>
          <a:xfrm>
            <a:off x="4223286" y="2273502"/>
            <a:ext cx="7634376" cy="523220"/>
          </a:xfrm>
          <a:prstGeom prst="rect">
            <a:avLst/>
          </a:prstGeom>
          <a:noFill/>
        </p:spPr>
        <p:txBody>
          <a:bodyPr wrap="square" rtlCol="1" anchor="ctr">
            <a:spAutoFit/>
          </a:bodyPr>
          <a:lstStyle/>
          <a:p>
            <a:pPr algn="r"/>
            <a:r>
              <a:rPr lang="he-IL" sz="2800" dirty="0">
                <a:latin typeface="David" panose="020E0502060401010101" pitchFamily="34" charset="-79"/>
                <a:cs typeface="David" panose="020E0502060401010101" pitchFamily="34" charset="-79"/>
              </a:rPr>
              <a:t>- סוגי חוסמים.</a:t>
            </a:r>
          </a:p>
        </p:txBody>
      </p:sp>
      <p:sp>
        <p:nvSpPr>
          <p:cNvPr id="5" name="תיבת טקסט 4">
            <a:extLst>
              <a:ext uri="{FF2B5EF4-FFF2-40B4-BE49-F238E27FC236}">
                <a16:creationId xmlns:a16="http://schemas.microsoft.com/office/drawing/2014/main" id="{39F7B2E3-398C-8FA0-0C53-97522F6A3842}"/>
              </a:ext>
            </a:extLst>
          </p:cNvPr>
          <p:cNvSpPr txBox="1"/>
          <p:nvPr/>
        </p:nvSpPr>
        <p:spPr>
          <a:xfrm>
            <a:off x="4223286" y="1596972"/>
            <a:ext cx="7634376" cy="523220"/>
          </a:xfrm>
          <a:prstGeom prst="rect">
            <a:avLst/>
          </a:prstGeom>
          <a:noFill/>
        </p:spPr>
        <p:txBody>
          <a:bodyPr wrap="square" rtlCol="1" anchor="ctr">
            <a:spAutoFit/>
          </a:bodyPr>
          <a:lstStyle/>
          <a:p>
            <a:pPr algn="r"/>
            <a:r>
              <a:rPr lang="en-US" sz="2800" dirty="0">
                <a:latin typeface="David" panose="020E0502060401010101" pitchFamily="34" charset="-79"/>
                <a:cs typeface="David" panose="020E0502060401010101" pitchFamily="34" charset="-79"/>
              </a:rPr>
              <a:t>.FPGA - </a:t>
            </a: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11812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FB194EDE-AF6F-1425-144B-8C3D0A20104C}"/>
              </a:ext>
            </a:extLst>
          </p:cNvPr>
          <p:cNvSpPr txBox="1">
            <a:spLocks/>
          </p:cNvSpPr>
          <p:nvPr/>
        </p:nvSpPr>
        <p:spPr>
          <a:xfrm>
            <a:off x="1676400" y="-385374"/>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David" panose="020E0502060401010101" pitchFamily="34" charset="-79"/>
                <a:cs typeface="David" panose="020E0502060401010101" pitchFamily="34" charset="-79"/>
              </a:rPr>
              <a:t>הסבר על תרשים מלבנים של הפרויקט:</a:t>
            </a:r>
          </a:p>
        </p:txBody>
      </p:sp>
      <p:sp>
        <p:nvSpPr>
          <p:cNvPr id="5" name="תיבת טקסט 4">
            <a:extLst>
              <a:ext uri="{FF2B5EF4-FFF2-40B4-BE49-F238E27FC236}">
                <a16:creationId xmlns:a16="http://schemas.microsoft.com/office/drawing/2014/main" id="{1DD049A6-03B5-46E2-891F-BDFE10D3658A}"/>
              </a:ext>
            </a:extLst>
          </p:cNvPr>
          <p:cNvSpPr txBox="1"/>
          <p:nvPr/>
        </p:nvSpPr>
        <p:spPr>
          <a:xfrm>
            <a:off x="5835771" y="486270"/>
            <a:ext cx="6219644" cy="461665"/>
          </a:xfrm>
          <a:prstGeom prst="rect">
            <a:avLst/>
          </a:prstGeom>
          <a:noFill/>
        </p:spPr>
        <p:txBody>
          <a:bodyPr wrap="square">
            <a:spAutoFit/>
          </a:bodyPr>
          <a:lstStyle/>
          <a:p>
            <a:pPr algn="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גלאי תדר</a:t>
            </a:r>
          </a:p>
        </p:txBody>
      </p:sp>
      <p:pic>
        <p:nvPicPr>
          <p:cNvPr id="6" name="Picture 2" descr="זרוע היבשה – ויקיפדיה">
            <a:extLst>
              <a:ext uri="{FF2B5EF4-FFF2-40B4-BE49-F238E27FC236}">
                <a16:creationId xmlns:a16="http://schemas.microsoft.com/office/drawing/2014/main" id="{277246AE-F50D-B51A-08EC-D7E072D23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46D0DF40-2B0C-5646-5074-58B925DDD023}"/>
              </a:ext>
            </a:extLst>
          </p:cNvPr>
          <p:cNvSpPr txBox="1"/>
          <p:nvPr/>
        </p:nvSpPr>
        <p:spPr>
          <a:xfrm>
            <a:off x="4321834" y="1431985"/>
            <a:ext cx="7733581" cy="738664"/>
          </a:xfrm>
          <a:prstGeom prst="rect">
            <a:avLst/>
          </a:prstGeom>
          <a:noFill/>
        </p:spPr>
        <p:txBody>
          <a:bodyPr wrap="square" rtlCol="1">
            <a:spAutoFit/>
          </a:bodyPr>
          <a:lstStyle/>
          <a:p>
            <a:pPr algn="r"/>
            <a:r>
              <a:rPr lang="he-IL" sz="2400" dirty="0">
                <a:latin typeface="David" panose="020E0502060401010101" pitchFamily="34" charset="-79"/>
                <a:cs typeface="David" panose="020E0502060401010101" pitchFamily="34" charset="-79"/>
              </a:rPr>
              <a:t>כעת נעסוק באינטגרל שלנו, שהוא למעשה גלאי האנרגיה שלנו.</a:t>
            </a:r>
          </a:p>
          <a:p>
            <a:pPr algn="r"/>
            <a:endParaRPr lang="he-IL" dirty="0"/>
          </a:p>
        </p:txBody>
      </p:sp>
      <p:sp>
        <p:nvSpPr>
          <p:cNvPr id="8" name="תיבת טקסט 7">
            <a:extLst>
              <a:ext uri="{FF2B5EF4-FFF2-40B4-BE49-F238E27FC236}">
                <a16:creationId xmlns:a16="http://schemas.microsoft.com/office/drawing/2014/main" id="{7CD1290B-80E1-9C2E-6B3C-CC4B8A856A83}"/>
              </a:ext>
            </a:extLst>
          </p:cNvPr>
          <p:cNvSpPr txBox="1"/>
          <p:nvPr/>
        </p:nvSpPr>
        <p:spPr>
          <a:xfrm>
            <a:off x="319177" y="2034230"/>
            <a:ext cx="11736238" cy="1477328"/>
          </a:xfrm>
          <a:prstGeom prst="rect">
            <a:avLst/>
          </a:prstGeom>
          <a:noFill/>
        </p:spPr>
        <p:txBody>
          <a:bodyPr wrap="square" rtlCol="1">
            <a:spAutoFit/>
          </a:bodyPr>
          <a:lstStyle/>
          <a:p>
            <a:pPr algn="r"/>
            <a:r>
              <a:rPr lang="he-IL" sz="2400" dirty="0">
                <a:latin typeface="David" panose="020E0502060401010101" pitchFamily="34" charset="-79"/>
                <a:cs typeface="David" panose="020E0502060401010101" pitchFamily="34" charset="-79"/>
              </a:rPr>
              <a:t>בחלק זה, אנו מבצעים אינטגרל על האות אשר אמור להכיל את תדר 150הרץ / תדר שאינו 150הרץ.</a:t>
            </a:r>
          </a:p>
          <a:p>
            <a:pPr algn="r"/>
            <a:r>
              <a:rPr lang="he-IL" sz="2400" dirty="0">
                <a:latin typeface="David" panose="020E0502060401010101" pitchFamily="34" charset="-79"/>
                <a:cs typeface="David" panose="020E0502060401010101" pitchFamily="34" charset="-79"/>
              </a:rPr>
              <a:t>לאחר ביצוע חישובים הגענו לרמה מסוימת של אנרגיה בתדר של 150הרץ והוא למעשה קו הגבול אשר קובע אם תדר זה קיים במידע המאופנן או לא.</a:t>
            </a:r>
          </a:p>
          <a:p>
            <a:pPr algn="r"/>
            <a:endParaRPr lang="he-IL" dirty="0"/>
          </a:p>
        </p:txBody>
      </p:sp>
      <p:pic>
        <p:nvPicPr>
          <p:cNvPr id="7170" name="Picture 2" descr="סוגים של ממירי מתח ושימושים נפוצים | סולן">
            <a:extLst>
              <a:ext uri="{FF2B5EF4-FFF2-40B4-BE49-F238E27FC236}">
                <a16:creationId xmlns:a16="http://schemas.microsoft.com/office/drawing/2014/main" id="{406CD0A4-3074-8176-5985-8B66693B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413" y="3048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682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D714D5-F8CC-BF50-17FA-2FCB300F3B7C}"/>
              </a:ext>
            </a:extLst>
          </p:cNvPr>
          <p:cNvSpPr>
            <a:spLocks noGrp="1"/>
          </p:cNvSpPr>
          <p:nvPr>
            <p:ph type="title"/>
          </p:nvPr>
        </p:nvSpPr>
        <p:spPr>
          <a:xfrm>
            <a:off x="5505809" y="158092"/>
            <a:ext cx="1180381" cy="618286"/>
          </a:xfrm>
        </p:spPr>
        <p:txBody>
          <a:bodyPr>
            <a:normAutofit fontScale="90000"/>
          </a:bodyPr>
          <a:lstStyle/>
          <a:p>
            <a:r>
              <a:rPr lang="en-US" dirty="0">
                <a:latin typeface="David" panose="020E0502060401010101" pitchFamily="34" charset="-79"/>
                <a:cs typeface="David" panose="020E0502060401010101" pitchFamily="34" charset="-79"/>
              </a:rPr>
              <a:t>GUI</a:t>
            </a:r>
            <a:endParaRPr lang="he-IL" dirty="0">
              <a:latin typeface="David" panose="020E0502060401010101" pitchFamily="34" charset="-79"/>
              <a:cs typeface="David" panose="020E0502060401010101" pitchFamily="34" charset="-79"/>
            </a:endParaRPr>
          </a:p>
        </p:txBody>
      </p:sp>
      <p:pic>
        <p:nvPicPr>
          <p:cNvPr id="4" name="GUI media">
            <a:hlinkClick r:id="" action="ppaction://media"/>
            <a:extLst>
              <a:ext uri="{FF2B5EF4-FFF2-40B4-BE49-F238E27FC236}">
                <a16:creationId xmlns:a16="http://schemas.microsoft.com/office/drawing/2014/main" id="{32EDB1D3-C020-7731-1B87-53D6861DC1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2215" y="876829"/>
            <a:ext cx="8027569" cy="5343266"/>
          </a:xfrm>
        </p:spPr>
      </p:pic>
      <p:pic>
        <p:nvPicPr>
          <p:cNvPr id="5" name="Picture 2" descr="זרוע היבשה – ויקיפדיה">
            <a:extLst>
              <a:ext uri="{FF2B5EF4-FFF2-40B4-BE49-F238E27FC236}">
                <a16:creationId xmlns:a16="http://schemas.microsoft.com/office/drawing/2014/main" id="{8DEF61B9-6152-D0EB-00D9-9A2436139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0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B5C00100-7247-C1B9-5830-7028AD7CD621}"/>
              </a:ext>
            </a:extLst>
          </p:cNvPr>
          <p:cNvSpPr>
            <a:spLocks noGrp="1"/>
          </p:cNvSpPr>
          <p:nvPr>
            <p:ph type="title"/>
          </p:nvPr>
        </p:nvSpPr>
        <p:spPr>
          <a:xfrm>
            <a:off x="1137034" y="609597"/>
            <a:ext cx="9392421" cy="1330841"/>
          </a:xfrm>
        </p:spPr>
        <p:txBody>
          <a:bodyPr>
            <a:normAutofit/>
          </a:bodyPr>
          <a:lstStyle/>
          <a:p>
            <a:r>
              <a:rPr lang="he-IL">
                <a:latin typeface="David" panose="020E0502060401010101" pitchFamily="34" charset="-79"/>
                <a:cs typeface="David" panose="020E0502060401010101" pitchFamily="34" charset="-79"/>
              </a:rPr>
              <a:t>נקודות הסבר על ה-</a:t>
            </a:r>
            <a:r>
              <a:rPr lang="en-US">
                <a:latin typeface="David" panose="020E0502060401010101" pitchFamily="34" charset="-79"/>
                <a:cs typeface="David" panose="020E0502060401010101" pitchFamily="34" charset="-79"/>
              </a:rPr>
              <a:t>GUI</a:t>
            </a:r>
            <a:r>
              <a:rPr lang="he-IL">
                <a:latin typeface="David" panose="020E0502060401010101" pitchFamily="34" charset="-79"/>
                <a:cs typeface="David" panose="020E0502060401010101" pitchFamily="34" charset="-79"/>
              </a:rPr>
              <a:t>:</a:t>
            </a:r>
          </a:p>
        </p:txBody>
      </p:sp>
      <p:sp>
        <p:nvSpPr>
          <p:cNvPr id="3" name="מציין מיקום תוכן 2">
            <a:extLst>
              <a:ext uri="{FF2B5EF4-FFF2-40B4-BE49-F238E27FC236}">
                <a16:creationId xmlns:a16="http://schemas.microsoft.com/office/drawing/2014/main" id="{27806861-B77D-702D-321D-6FEF2A2D022E}"/>
              </a:ext>
            </a:extLst>
          </p:cNvPr>
          <p:cNvSpPr>
            <a:spLocks noGrp="1"/>
          </p:cNvSpPr>
          <p:nvPr>
            <p:ph idx="1"/>
          </p:nvPr>
        </p:nvSpPr>
        <p:spPr>
          <a:xfrm>
            <a:off x="1137034" y="2198362"/>
            <a:ext cx="4958966" cy="3917773"/>
          </a:xfrm>
        </p:spPr>
        <p:txBody>
          <a:bodyPr>
            <a:normAutofit/>
          </a:bodyPr>
          <a:lstStyle/>
          <a:p>
            <a:r>
              <a:rPr lang="he-IL" sz="2000"/>
              <a:t>פרוטוקול התקשרות – </a:t>
            </a:r>
            <a:r>
              <a:rPr lang="en-US" sz="2000"/>
              <a:t>UART</a:t>
            </a:r>
            <a:r>
              <a:rPr lang="he-IL" sz="2000"/>
              <a:t>, קצב שידור: </a:t>
            </a:r>
            <a:r>
              <a:rPr lang="en-US" sz="2000"/>
              <a:t>Bps</a:t>
            </a:r>
            <a:r>
              <a:rPr lang="he-IL" sz="2000"/>
              <a:t>115200.</a:t>
            </a:r>
          </a:p>
          <a:p>
            <a:r>
              <a:rPr lang="he-IL" sz="2000"/>
              <a:t>מומש באמצעות </a:t>
            </a:r>
            <a:r>
              <a:rPr lang="en-US" sz="2000"/>
              <a:t>App Designer</a:t>
            </a:r>
            <a:r>
              <a:rPr lang="he-IL" sz="2000"/>
              <a:t> בתוכנת </a:t>
            </a:r>
            <a:r>
              <a:rPr lang="en-US" sz="2000"/>
              <a:t>MALTAB</a:t>
            </a:r>
            <a:r>
              <a:rPr lang="he-IL" sz="2000"/>
              <a:t>.</a:t>
            </a:r>
          </a:p>
          <a:p>
            <a:r>
              <a:rPr lang="he-IL" sz="2000"/>
              <a:t>הסבר על תהליך ההכנה דרך תוכנת </a:t>
            </a:r>
            <a:r>
              <a:rPr lang="en-US" sz="2000"/>
              <a:t>MATLAB</a:t>
            </a:r>
            <a:r>
              <a:rPr lang="he-IL" sz="2000"/>
              <a:t>…</a:t>
            </a:r>
          </a:p>
          <a:p>
            <a:endParaRPr lang="he-IL" sz="2000"/>
          </a:p>
        </p:txBody>
      </p:sp>
      <p:pic>
        <p:nvPicPr>
          <p:cNvPr id="2050" name="Picture 2" descr="MATLAB - Wikipedia">
            <a:extLst>
              <a:ext uri="{FF2B5EF4-FFF2-40B4-BE49-F238E27FC236}">
                <a16:creationId xmlns:a16="http://schemas.microsoft.com/office/drawing/2014/main" id="{34112E32-C7B6-93AB-AC1A-C9788F4197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83283" y="2184914"/>
            <a:ext cx="2619894" cy="2354589"/>
          </a:xfrm>
          <a:prstGeom prst="rect">
            <a:avLst/>
          </a:prstGeom>
          <a:noFill/>
          <a:extLst>
            <a:ext uri="{909E8E84-426E-40DD-AFC4-6F175D3DCCD1}">
              <a14:hiddenFill xmlns:a14="http://schemas.microsoft.com/office/drawing/2010/main">
                <a:solidFill>
                  <a:srgbClr val="FFFFFF"/>
                </a:solidFill>
              </a14:hiddenFill>
            </a:ext>
          </a:extLst>
        </p:spPr>
      </p:pic>
      <p:sp>
        <p:nvSpPr>
          <p:cNvPr id="2063" name="Freeform: Shape 205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זרוע היבשה – ויקיפדיה">
            <a:extLst>
              <a:ext uri="{FF2B5EF4-FFF2-40B4-BE49-F238E27FC236}">
                <a16:creationId xmlns:a16="http://schemas.microsoft.com/office/drawing/2014/main" id="{65E954CB-C4BF-E32A-5DCC-5831D7C7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rgbClr val="DFE7F5"/>
            </a:gs>
            <a:gs pos="0">
              <a:schemeClr val="accent1">
                <a:lumMod val="45000"/>
                <a:lumOff val="55000"/>
                <a:alpha val="99000"/>
              </a:schemeClr>
            </a:gs>
            <a:gs pos="0">
              <a:schemeClr val="accent1">
                <a:lumMod val="45000"/>
                <a:lumOff val="55000"/>
              </a:schemeClr>
            </a:gs>
            <a:gs pos="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362" name="Picture 2" descr="Thanks for listening gif 9 » GIF Images Download | Minions, Despicable me  gif, Minion gif">
            <a:extLst>
              <a:ext uri="{FF2B5EF4-FFF2-40B4-BE49-F238E27FC236}">
                <a16:creationId xmlns:a16="http://schemas.microsoft.com/office/drawing/2014/main" id="{98C2334A-30E2-5BA7-7A0C-B101CDF35C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3662" y="1139946"/>
            <a:ext cx="10905066" cy="49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זרוע היבשה – ויקיפדיה">
            <a:extLst>
              <a:ext uri="{FF2B5EF4-FFF2-40B4-BE49-F238E27FC236}">
                <a16:creationId xmlns:a16="http://schemas.microsoft.com/office/drawing/2014/main" id="{7BEB1710-8A89-62F3-700A-06BD67D18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5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descr="תמונה שמכילה שרטוט, תרשים, ציור, עיצוב&#10;&#10;התיאור נוצר באופן אוטומטי">
            <a:extLst>
              <a:ext uri="{FF2B5EF4-FFF2-40B4-BE49-F238E27FC236}">
                <a16:creationId xmlns:a16="http://schemas.microsoft.com/office/drawing/2014/main" id="{D171CCB5-176A-58AE-7116-C8C4728B3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260" y="231049"/>
            <a:ext cx="8283688" cy="6626951"/>
          </a:xfrm>
          <a:prstGeom prst="rect">
            <a:avLst/>
          </a:prstGeom>
        </p:spPr>
      </p:pic>
    </p:spTree>
    <p:extLst>
      <p:ext uri="{BB962C8B-B14F-4D97-AF65-F5344CB8AC3E}">
        <p14:creationId xmlns:p14="http://schemas.microsoft.com/office/powerpoint/2010/main" val="158749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9DE6860-BF54-B078-FDAF-20BD19C40FEC}"/>
              </a:ext>
            </a:extLst>
          </p:cNvPr>
          <p:cNvSpPr>
            <a:spLocks noGrp="1"/>
          </p:cNvSpPr>
          <p:nvPr>
            <p:ph type="title"/>
          </p:nvPr>
        </p:nvSpPr>
        <p:spPr>
          <a:xfrm>
            <a:off x="1571445" y="0"/>
            <a:ext cx="10515600" cy="1325563"/>
          </a:xfrm>
        </p:spPr>
        <p:txBody>
          <a:bodyPr>
            <a:normAutofit/>
          </a:bodyPr>
          <a:lstStyle/>
          <a:p>
            <a:pPr algn="r"/>
            <a:r>
              <a:rPr lang="he-IL" sz="4000" dirty="0">
                <a:latin typeface="David" panose="020E0502060401010101" pitchFamily="34" charset="-79"/>
                <a:cs typeface="David" panose="020E0502060401010101" pitchFamily="34" charset="-79"/>
              </a:rPr>
              <a:t>סוגי חוסמים:</a:t>
            </a:r>
          </a:p>
        </p:txBody>
      </p:sp>
      <p:sp>
        <p:nvSpPr>
          <p:cNvPr id="3" name="מציין מיקום תוכן 2">
            <a:extLst>
              <a:ext uri="{FF2B5EF4-FFF2-40B4-BE49-F238E27FC236}">
                <a16:creationId xmlns:a16="http://schemas.microsoft.com/office/drawing/2014/main" id="{F4C81633-F98B-CC57-9DBE-3ECA2CCAC704}"/>
              </a:ext>
            </a:extLst>
          </p:cNvPr>
          <p:cNvSpPr>
            <a:spLocks noGrp="1"/>
          </p:cNvSpPr>
          <p:nvPr>
            <p:ph idx="1"/>
          </p:nvPr>
        </p:nvSpPr>
        <p:spPr>
          <a:xfrm>
            <a:off x="104955" y="1325563"/>
            <a:ext cx="11638472" cy="4351338"/>
          </a:xfrm>
        </p:spPr>
        <p:txBody>
          <a:bodyPr>
            <a:normAutofit/>
          </a:bodyPr>
          <a:lstStyle/>
          <a:p>
            <a:pPr marL="342900" lvl="0" indent="-342900" algn="r" rtl="1">
              <a:lnSpc>
                <a:spcPct val="150000"/>
              </a:lnSpc>
              <a:buFont typeface="David" panose="020E0502060401010101" pitchFamily="34" charset="-79"/>
              <a:buChar char="-"/>
              <a:tabLst>
                <a:tab pos="2133600" algn="l"/>
              </a:tabLst>
            </a:pPr>
            <a:r>
              <a:rPr lang="he-IL" sz="2400" dirty="0">
                <a:effectLst/>
                <a:latin typeface="David" panose="020E0502060401010101" pitchFamily="34" charset="-79"/>
                <a:ea typeface="Calibri" panose="020F0502020204030204" pitchFamily="34" charset="0"/>
                <a:cs typeface="David" panose="020E0502060401010101" pitchFamily="34" charset="-79"/>
              </a:rPr>
              <a:t>חוסם 'טיפש' – חוסם זה עובד בתחום תדרים מסוים, בתחום זה הוא חוסם את כל השידורים שבו.</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r" rtl="1">
              <a:lnSpc>
                <a:spcPct val="150000"/>
              </a:lnSpc>
              <a:buFont typeface="David" panose="020E0502060401010101" pitchFamily="34" charset="-79"/>
              <a:buChar char="-"/>
              <a:tabLst>
                <a:tab pos="2133600" algn="l"/>
              </a:tabLst>
            </a:pPr>
            <a:r>
              <a:rPr lang="he-IL" sz="2400" dirty="0">
                <a:effectLst/>
                <a:latin typeface="David" panose="020E0502060401010101" pitchFamily="34" charset="-79"/>
                <a:ea typeface="Calibri" panose="020F0502020204030204" pitchFamily="34" charset="0"/>
                <a:cs typeface="David" panose="020E0502060401010101" pitchFamily="34" charset="-79"/>
              </a:rPr>
              <a:t>חוסם 'חכם' – חוסם זה עובד בתחום תדרים מסוים, אך היתרון שבו הוא האפשרות לחסימת תתי תחומים בתוך תחום התדרים.</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r" rtl="1">
              <a:lnSpc>
                <a:spcPct val="150000"/>
              </a:lnSpc>
              <a:spcAft>
                <a:spcPts val="800"/>
              </a:spcAft>
              <a:buFont typeface="David" panose="020E0502060401010101" pitchFamily="34" charset="-79"/>
              <a:buChar char="-"/>
              <a:tabLst>
                <a:tab pos="2133600" algn="l"/>
              </a:tabLst>
            </a:pPr>
            <a:r>
              <a:rPr lang="he-IL" sz="2400" dirty="0">
                <a:effectLst/>
                <a:latin typeface="David" panose="020E0502060401010101" pitchFamily="34" charset="-79"/>
                <a:ea typeface="Calibri" panose="020F0502020204030204" pitchFamily="34" charset="0"/>
                <a:cs typeface="David" panose="020E0502060401010101" pitchFamily="34" charset="-79"/>
              </a:rPr>
              <a:t>חוסם 'ריאקטיבי' – חוסם זה עובד בתחום התג"מ (</a:t>
            </a:r>
            <a:r>
              <a:rPr lang="en-US" sz="2400" dirty="0">
                <a:effectLst/>
                <a:latin typeface="David" panose="020E0502060401010101" pitchFamily="34" charset="-79"/>
                <a:ea typeface="Calibri" panose="020F0502020204030204" pitchFamily="34" charset="0"/>
                <a:cs typeface="David" panose="020E0502060401010101" pitchFamily="34" charset="-79"/>
              </a:rPr>
              <a:t>VHF</a:t>
            </a:r>
            <a:r>
              <a:rPr lang="he-IL" sz="2400" dirty="0">
                <a:effectLst/>
                <a:latin typeface="David" panose="020E0502060401010101" pitchFamily="34" charset="-79"/>
                <a:ea typeface="Calibri" panose="020F0502020204030204" pitchFamily="34" charset="0"/>
                <a:cs typeface="David" panose="020E0502060401010101" pitchFamily="34" charset="-79"/>
              </a:rPr>
              <a:t>) בתחום של </a:t>
            </a:r>
            <a:r>
              <a:rPr lang="en-US" sz="2400" dirty="0">
                <a:effectLst/>
                <a:latin typeface="David" panose="020E0502060401010101" pitchFamily="34" charset="-79"/>
                <a:ea typeface="Calibri" panose="020F0502020204030204" pitchFamily="34" charset="0"/>
                <a:cs typeface="David" panose="020E0502060401010101" pitchFamily="34" charset="-79"/>
              </a:rPr>
              <a:t>30-88Mhz</a:t>
            </a:r>
            <a:r>
              <a:rPr lang="he-IL" sz="2400" dirty="0">
                <a:effectLst/>
                <a:latin typeface="David" panose="020E0502060401010101" pitchFamily="34" charset="-79"/>
                <a:ea typeface="Calibri" panose="020F0502020204030204" pitchFamily="34" charset="0"/>
                <a:cs typeface="David" panose="020E0502060401010101" pitchFamily="34" charset="-79"/>
              </a:rPr>
              <a:t>, דומה בתכונותיו לחוסם החכם אך הוא מסוגל להבדיל בין שידורים אשר רצויים בתווך (אות צהלי) לבין שידורים שאינם רצויים בתווך (אות אויב) ומסוגל לחסום אותם.</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endParaRPr lang="he-IL" sz="3600" dirty="0">
              <a:latin typeface="David" panose="020E0502060401010101" pitchFamily="34" charset="-79"/>
              <a:cs typeface="David" panose="020E0502060401010101" pitchFamily="34" charset="-79"/>
            </a:endParaRPr>
          </a:p>
        </p:txBody>
      </p:sp>
      <p:pic>
        <p:nvPicPr>
          <p:cNvPr id="4" name="Picture 2" descr="זרוע היבשה – ויקיפדיה">
            <a:extLst>
              <a:ext uri="{FF2B5EF4-FFF2-40B4-BE49-F238E27FC236}">
                <a16:creationId xmlns:a16="http://schemas.microsoft.com/office/drawing/2014/main" id="{70F84D8D-B446-5BBD-48CC-0AC76DFFF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7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8291F0-D6E4-8C3E-64A4-E22A87BB2DD1}"/>
              </a:ext>
            </a:extLst>
          </p:cNvPr>
          <p:cNvSpPr>
            <a:spLocks noGrp="1"/>
          </p:cNvSpPr>
          <p:nvPr>
            <p:ph type="title"/>
          </p:nvPr>
        </p:nvSpPr>
        <p:spPr>
          <a:xfrm>
            <a:off x="5396344" y="0"/>
            <a:ext cx="1891145" cy="923348"/>
          </a:xfrm>
        </p:spPr>
        <p:txBody>
          <a:bodyPr/>
          <a:lstStyle/>
          <a:p>
            <a:pPr algn="ctr"/>
            <a:r>
              <a:rPr lang="en-US" dirty="0">
                <a:latin typeface="David" panose="020E0502060401010101" pitchFamily="34" charset="-79"/>
                <a:cs typeface="David" panose="020E0502060401010101" pitchFamily="34" charset="-79"/>
              </a:rPr>
              <a:t>FPGA</a:t>
            </a:r>
            <a:endParaRPr lang="he-IL"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48413E8-3F22-AE93-B76C-E7EB835DCA43}"/>
              </a:ext>
            </a:extLst>
          </p:cNvPr>
          <p:cNvSpPr txBox="1"/>
          <p:nvPr/>
        </p:nvSpPr>
        <p:spPr>
          <a:xfrm>
            <a:off x="1143001" y="1153308"/>
            <a:ext cx="10702635" cy="830997"/>
          </a:xfrm>
          <a:prstGeom prst="rect">
            <a:avLst/>
          </a:prstGeom>
          <a:noFill/>
        </p:spPr>
        <p:txBody>
          <a:bodyPr wrap="square">
            <a:spAutoFit/>
          </a:bodyPr>
          <a:lstStyle/>
          <a:p>
            <a:pPr algn="r" rtl="1"/>
            <a:r>
              <a:rPr lang="en-US" sz="2400" dirty="0">
                <a:effectLst/>
                <a:latin typeface="David" panose="020E0502060401010101" pitchFamily="34" charset="-79"/>
                <a:ea typeface="Times New Roman" panose="02020603050405020304" pitchFamily="18" charset="0"/>
                <a:cs typeface="David" panose="020E0502060401010101" pitchFamily="34" charset="-79"/>
              </a:rPr>
              <a:t>FPGA</a:t>
            </a:r>
            <a:r>
              <a:rPr lang="he-IL" sz="2400" dirty="0">
                <a:effectLst/>
                <a:latin typeface="David" panose="020E0502060401010101" pitchFamily="34" charset="-79"/>
                <a:ea typeface="Times New Roman" panose="02020603050405020304" pitchFamily="18" charset="0"/>
                <a:cs typeface="David" panose="020E0502060401010101" pitchFamily="34" charset="-79"/>
              </a:rPr>
              <a:t> הוא למעשה מערך של שערים לוגים אשר ניתנים לתכנות ולמיתוג. הכוונה ב</a:t>
            </a:r>
            <a:r>
              <a:rPr lang="en-US" sz="2400" dirty="0">
                <a:effectLst/>
                <a:latin typeface="David" panose="020E0502060401010101" pitchFamily="34" charset="-79"/>
                <a:ea typeface="Times New Roman" panose="02020603050405020304" pitchFamily="18" charset="0"/>
                <a:cs typeface="David" panose="020E0502060401010101" pitchFamily="34" charset="-79"/>
              </a:rPr>
              <a:t>FPGA</a:t>
            </a:r>
            <a:r>
              <a:rPr lang="he-IL" sz="2400" dirty="0">
                <a:effectLst/>
                <a:latin typeface="David" panose="020E0502060401010101" pitchFamily="34" charset="-79"/>
                <a:ea typeface="Times New Roman" panose="02020603050405020304" pitchFamily="18" charset="0"/>
                <a:cs typeface="David" panose="020E0502060401010101" pitchFamily="34" charset="-79"/>
              </a:rPr>
              <a:t> זה למימוש מעגל משולב אשר ניתן להגדיר ולתכנתו לאחר שיוצר. </a:t>
            </a:r>
            <a:endParaRPr lang="he-IL" sz="2400" dirty="0">
              <a:latin typeface="David" panose="020E0502060401010101" pitchFamily="34" charset="-79"/>
              <a:cs typeface="David" panose="020E0502060401010101" pitchFamily="34" charset="-79"/>
            </a:endParaRPr>
          </a:p>
        </p:txBody>
      </p:sp>
      <p:pic>
        <p:nvPicPr>
          <p:cNvPr id="6" name="Picture 2" descr="זרוע היבשה – ויקיפדיה">
            <a:extLst>
              <a:ext uri="{FF2B5EF4-FFF2-40B4-BE49-F238E27FC236}">
                <a16:creationId xmlns:a16="http://schemas.microsoft.com/office/drawing/2014/main" id="{37B837A4-88F7-B9FB-08D5-B2C0A7CDB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42C6B25F-14E0-4E9A-1EB8-0960F4B38804}"/>
              </a:ext>
            </a:extLst>
          </p:cNvPr>
          <p:cNvSpPr txBox="1"/>
          <p:nvPr/>
        </p:nvSpPr>
        <p:spPr>
          <a:xfrm>
            <a:off x="678873" y="2198573"/>
            <a:ext cx="11166763" cy="2677656"/>
          </a:xfrm>
          <a:prstGeom prst="rect">
            <a:avLst/>
          </a:prstGeom>
          <a:noFill/>
        </p:spPr>
        <p:txBody>
          <a:bodyPr wrap="square" rtlCol="1">
            <a:spAutoFit/>
          </a:bodyPr>
          <a:lstStyle/>
          <a:p>
            <a:pPr algn="r" rtl="1"/>
            <a:r>
              <a:rPr lang="he-IL" sz="2400" dirty="0">
                <a:latin typeface="David" panose="020E0502060401010101" pitchFamily="34" charset="-79"/>
                <a:cs typeface="David" panose="020E0502060401010101" pitchFamily="34" charset="-79"/>
              </a:rPr>
              <a:t>מדוע נרצה להשתמש ב-</a:t>
            </a:r>
            <a:r>
              <a:rPr lang="en-US" sz="2400" dirty="0">
                <a:latin typeface="David" panose="020E0502060401010101" pitchFamily="34" charset="-79"/>
                <a:cs typeface="David" panose="020E0502060401010101" pitchFamily="34" charset="-79"/>
              </a:rPr>
              <a:t>FPGA</a:t>
            </a:r>
            <a:r>
              <a:rPr lang="he-IL" sz="2400" dirty="0">
                <a:latin typeface="David" panose="020E0502060401010101" pitchFamily="34" charset="-79"/>
                <a:cs typeface="David" panose="020E0502060401010101" pitchFamily="34" charset="-79"/>
              </a:rPr>
              <a:t> בפרויקט הגמר?</a:t>
            </a:r>
          </a:p>
          <a:p>
            <a:pPr algn="r" rtl="1"/>
            <a:endParaRPr lang="he-IL" sz="2400" dirty="0">
              <a:latin typeface="David" panose="020E0502060401010101" pitchFamily="34" charset="-79"/>
              <a:cs typeface="David" panose="020E0502060401010101" pitchFamily="34" charset="-79"/>
            </a:endParaRP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שלב תכנון המעגל פשוט יותר, כולל בעיקרו תכנון רכיבי </a:t>
            </a:r>
            <a:r>
              <a:rPr lang="en-US" sz="2400" dirty="0">
                <a:latin typeface="David" panose="020E0502060401010101" pitchFamily="34" charset="-79"/>
                <a:cs typeface="David" panose="020E0502060401010101" pitchFamily="34" charset="-79"/>
              </a:rPr>
              <a:t>FPGA</a:t>
            </a:r>
            <a:r>
              <a:rPr lang="he-IL" sz="2400" dirty="0">
                <a:latin typeface="David" panose="020E0502060401010101" pitchFamily="34" charset="-79"/>
                <a:cs typeface="David" panose="020E0502060401010101" pitchFamily="34" charset="-79"/>
              </a:rPr>
              <a:t>, ולא נדרש לתכנון פרטני של מעגל אלקטרוני וביצוע סימולציות.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תהליך הפיתוח הוא מהיר ביותר מאחר שאין צורך בתהליך ייצור כלשהו.</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היות ופעולת ה-</a:t>
            </a:r>
            <a:r>
              <a:rPr lang="en-US" sz="2400" dirty="0">
                <a:latin typeface="David" panose="020E0502060401010101" pitchFamily="34" charset="-79"/>
                <a:cs typeface="David" panose="020E0502060401010101" pitchFamily="34" charset="-79"/>
              </a:rPr>
              <a:t>FPGA</a:t>
            </a:r>
            <a:r>
              <a:rPr lang="he-IL" sz="2400" dirty="0">
                <a:latin typeface="David" panose="020E0502060401010101" pitchFamily="34" charset="-79"/>
                <a:cs typeface="David" panose="020E0502060401010101" pitchFamily="34" charset="-79"/>
              </a:rPr>
              <a:t> היא בהליך מקבילי ניתן לבצע כמות גדולה יחסית של חישובים ופעולות לוגיות וזאת אפילו בקצב שעון נמוך יחסית.</a:t>
            </a:r>
          </a:p>
        </p:txBody>
      </p:sp>
      <p:pic>
        <p:nvPicPr>
          <p:cNvPr id="8" name="תמונה 7" descr="Altera EP300-DC | Altera corporation: 'Blast from the Past' … | Flickr">
            <a:extLst>
              <a:ext uri="{FF2B5EF4-FFF2-40B4-BE49-F238E27FC236}">
                <a16:creationId xmlns:a16="http://schemas.microsoft.com/office/drawing/2014/main" id="{2B08A716-7B8E-13C9-4B27-4009721DCB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673" y="4476046"/>
            <a:ext cx="2881135" cy="2159401"/>
          </a:xfrm>
          <a:prstGeom prst="rect">
            <a:avLst/>
          </a:prstGeom>
          <a:ln>
            <a:noFill/>
          </a:ln>
          <a:effectLst>
            <a:softEdge rad="112500"/>
          </a:effectLst>
        </p:spPr>
      </p:pic>
      <p:cxnSp>
        <p:nvCxnSpPr>
          <p:cNvPr id="9" name="מחבר חץ ישר 8">
            <a:extLst>
              <a:ext uri="{FF2B5EF4-FFF2-40B4-BE49-F238E27FC236}">
                <a16:creationId xmlns:a16="http://schemas.microsoft.com/office/drawing/2014/main" id="{74D36AA5-E00B-D9BB-6F61-7BF74CFB256D}"/>
              </a:ext>
            </a:extLst>
          </p:cNvPr>
          <p:cNvCxnSpPr>
            <a:cxnSpLocks/>
          </p:cNvCxnSpPr>
          <p:nvPr/>
        </p:nvCxnSpPr>
        <p:spPr>
          <a:xfrm flipH="1">
            <a:off x="3558808" y="5521688"/>
            <a:ext cx="58451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 name="תיבת טקסט 2">
            <a:extLst>
              <a:ext uri="{FF2B5EF4-FFF2-40B4-BE49-F238E27FC236}">
                <a16:creationId xmlns:a16="http://schemas.microsoft.com/office/drawing/2014/main" id="{DC742FEA-BD22-1014-41D7-CA279C65973D}"/>
              </a:ext>
            </a:extLst>
          </p:cNvPr>
          <p:cNvSpPr txBox="1">
            <a:spLocks noChangeArrowheads="1"/>
          </p:cNvSpPr>
          <p:nvPr/>
        </p:nvSpPr>
        <p:spPr bwMode="auto">
          <a:xfrm flipH="1">
            <a:off x="4253345" y="5292803"/>
            <a:ext cx="1460598" cy="457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1200" b="1" dirty="0">
                <a:effectLst/>
                <a:latin typeface="David" panose="020E0502060401010101" pitchFamily="34" charset="-79"/>
                <a:ea typeface="Times New Roman" panose="02020603050405020304" pitchFamily="18" charset="0"/>
                <a:cs typeface="Arial" panose="020B0604020202020204" pitchFamily="34" charset="0"/>
              </a:rPr>
              <a:t>EP300</a:t>
            </a:r>
            <a:r>
              <a:rPr lang="he-IL" sz="1200" b="1" dirty="0">
                <a:effectLst/>
                <a:latin typeface="Calibri" panose="020F0502020204030204" pitchFamily="34" charset="0"/>
                <a:ea typeface="Times New Roman" panose="02020603050405020304" pitchFamily="18" charset="0"/>
                <a:cs typeface="David" panose="020E0502060401010101" pitchFamily="34" charset="-79"/>
              </a:rPr>
              <a:t> של חברת </a:t>
            </a:r>
            <a:r>
              <a:rPr lang="en-US" sz="1200" b="1" dirty="0">
                <a:effectLst/>
                <a:latin typeface="David" panose="020E0502060401010101" pitchFamily="34" charset="-79"/>
                <a:ea typeface="Times New Roman" panose="02020603050405020304" pitchFamily="18" charset="0"/>
                <a:cs typeface="Arial" panose="020B0604020202020204" pitchFamily="34" charset="0"/>
              </a:rPr>
              <a:t>Altera</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8723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תיבת טקסט 73">
            <a:extLst>
              <a:ext uri="{FF2B5EF4-FFF2-40B4-BE49-F238E27FC236}">
                <a16:creationId xmlns:a16="http://schemas.microsoft.com/office/drawing/2014/main" id="{87B8672F-A789-91BB-C7E8-B1E56697B271}"/>
              </a:ext>
            </a:extLst>
          </p:cNvPr>
          <p:cNvSpPr txBox="1"/>
          <p:nvPr/>
        </p:nvSpPr>
        <p:spPr>
          <a:xfrm>
            <a:off x="7706665" y="34061"/>
            <a:ext cx="4373313" cy="646331"/>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תרשמים מלבנים מפורט:</a:t>
            </a:r>
            <a:endParaRPr kumimoji="0" lang="en-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endParaRPr>
          </a:p>
        </p:txBody>
      </p:sp>
      <p:pic>
        <p:nvPicPr>
          <p:cNvPr id="2" name="Picture 2" descr="זרוע היבשה – ויקיפדיה">
            <a:extLst>
              <a:ext uri="{FF2B5EF4-FFF2-40B4-BE49-F238E27FC236}">
                <a16:creationId xmlns:a16="http://schemas.microsoft.com/office/drawing/2014/main" id="{9C92C0FC-CD3F-B762-994B-AFF5EDAF8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11E4DDFF-322B-CEDA-EAD2-129C995F7C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9484" y="817971"/>
            <a:ext cx="10256176" cy="3954958"/>
          </a:xfrm>
          <a:prstGeom prst="rect">
            <a:avLst/>
          </a:prstGeom>
          <a:noFill/>
          <a:ln>
            <a:noFill/>
          </a:ln>
        </p:spPr>
      </p:pic>
      <p:pic>
        <p:nvPicPr>
          <p:cNvPr id="5" name="תמונה 4">
            <a:extLst>
              <a:ext uri="{FF2B5EF4-FFF2-40B4-BE49-F238E27FC236}">
                <a16:creationId xmlns:a16="http://schemas.microsoft.com/office/drawing/2014/main" id="{5E77E544-F82D-AE38-D8B7-423B15B7DDF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011" y="4972064"/>
            <a:ext cx="4642093" cy="1067963"/>
          </a:xfrm>
          <a:prstGeom prst="rect">
            <a:avLst/>
          </a:prstGeom>
          <a:noFill/>
          <a:ln>
            <a:noFill/>
          </a:ln>
        </p:spPr>
      </p:pic>
      <p:pic>
        <p:nvPicPr>
          <p:cNvPr id="10" name="תמונה 9">
            <a:extLst>
              <a:ext uri="{FF2B5EF4-FFF2-40B4-BE49-F238E27FC236}">
                <a16:creationId xmlns:a16="http://schemas.microsoft.com/office/drawing/2014/main" id="{DB6D03A7-9925-080E-F23D-B1B0BBC07583}"/>
              </a:ext>
            </a:extLst>
          </p:cNvPr>
          <p:cNvPicPr>
            <a:picLocks noChangeAspect="1"/>
          </p:cNvPicPr>
          <p:nvPr/>
        </p:nvPicPr>
        <p:blipFill rotWithShape="1">
          <a:blip r:embed="rId5">
            <a:extLst>
              <a:ext uri="{28A0092B-C50C-407E-A947-70E740481C1C}">
                <a14:useLocalDpi xmlns:a14="http://schemas.microsoft.com/office/drawing/2010/main" val="0"/>
              </a:ext>
            </a:extLst>
          </a:blip>
          <a:srcRect r="12457"/>
          <a:stretch/>
        </p:blipFill>
        <p:spPr bwMode="auto">
          <a:xfrm>
            <a:off x="5672428" y="4972063"/>
            <a:ext cx="6197519" cy="1067964"/>
          </a:xfrm>
          <a:prstGeom prst="rect">
            <a:avLst/>
          </a:prstGeom>
          <a:noFill/>
          <a:ln>
            <a:noFill/>
          </a:ln>
        </p:spPr>
      </p:pic>
      <p:sp>
        <p:nvSpPr>
          <p:cNvPr id="11" name="תיבת טקסט 10">
            <a:extLst>
              <a:ext uri="{FF2B5EF4-FFF2-40B4-BE49-F238E27FC236}">
                <a16:creationId xmlns:a16="http://schemas.microsoft.com/office/drawing/2014/main" id="{56758A30-86D7-94BB-EF21-0050592E94FD}"/>
              </a:ext>
            </a:extLst>
          </p:cNvPr>
          <p:cNvSpPr txBox="1"/>
          <p:nvPr/>
        </p:nvSpPr>
        <p:spPr>
          <a:xfrm>
            <a:off x="9069057" y="6119559"/>
            <a:ext cx="824264" cy="523220"/>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GUI</a:t>
            </a:r>
            <a:endParaRPr kumimoji="0" lang="en-IL" sz="28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endParaRPr>
          </a:p>
        </p:txBody>
      </p:sp>
      <p:cxnSp>
        <p:nvCxnSpPr>
          <p:cNvPr id="13" name="מחבר חץ ישר 12">
            <a:extLst>
              <a:ext uri="{FF2B5EF4-FFF2-40B4-BE49-F238E27FC236}">
                <a16:creationId xmlns:a16="http://schemas.microsoft.com/office/drawing/2014/main" id="{2A0519DE-AB89-0C4B-52A1-B3EAADB952F7}"/>
              </a:ext>
            </a:extLst>
          </p:cNvPr>
          <p:cNvCxnSpPr>
            <a:stCxn id="11" idx="0"/>
          </p:cNvCxnSpPr>
          <p:nvPr/>
        </p:nvCxnSpPr>
        <p:spPr>
          <a:xfrm flipH="1" flipV="1">
            <a:off x="9463177" y="5762445"/>
            <a:ext cx="18012" cy="357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7409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8B36554E-4C21-5631-74F0-123BA458F1B6}"/>
              </a:ext>
            </a:extLst>
          </p:cNvPr>
          <p:cNvSpPr txBox="1"/>
          <p:nvPr/>
        </p:nvSpPr>
        <p:spPr>
          <a:xfrm>
            <a:off x="7623948" y="77193"/>
            <a:ext cx="4421403" cy="646331"/>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DCC</a:t>
            </a:r>
            <a:r>
              <a:rPr kumimoji="0" lang="he-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 של חברת </a:t>
            </a:r>
            <a:r>
              <a:rPr kumimoji="0" lang="en-US"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Terasic</a:t>
            </a:r>
            <a:r>
              <a:rPr kumimoji="0" lang="he-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a:t>
            </a:r>
            <a:endParaRPr kumimoji="0" lang="en-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endParaRPr>
          </a:p>
        </p:txBody>
      </p:sp>
      <p:pic>
        <p:nvPicPr>
          <p:cNvPr id="5" name="Picture 2" descr="זרוע היבשה – ויקיפדיה">
            <a:extLst>
              <a:ext uri="{FF2B5EF4-FFF2-40B4-BE49-F238E27FC236}">
                <a16:creationId xmlns:a16="http://schemas.microsoft.com/office/drawing/2014/main" id="{E59EB829-47A5-5BDC-A094-58DF5255E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2AC18A42-BCF3-38B6-D6FF-B105ECB642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01" y="4830618"/>
            <a:ext cx="2252722" cy="1705135"/>
          </a:xfrm>
          <a:prstGeom prst="rect">
            <a:avLst/>
          </a:prstGeom>
          <a:noFill/>
          <a:ln>
            <a:noFill/>
          </a:ln>
        </p:spPr>
      </p:pic>
      <p:sp>
        <p:nvSpPr>
          <p:cNvPr id="8" name="תיבת טקסט 7">
            <a:extLst>
              <a:ext uri="{FF2B5EF4-FFF2-40B4-BE49-F238E27FC236}">
                <a16:creationId xmlns:a16="http://schemas.microsoft.com/office/drawing/2014/main" id="{26DD9DE8-F4D7-09DB-4ABC-D41F6757F416}"/>
              </a:ext>
            </a:extLst>
          </p:cNvPr>
          <p:cNvSpPr txBox="1"/>
          <p:nvPr/>
        </p:nvSpPr>
        <p:spPr>
          <a:xfrm>
            <a:off x="5615796" y="723524"/>
            <a:ext cx="6142007" cy="369332"/>
          </a:xfrm>
          <a:prstGeom prst="rect">
            <a:avLst/>
          </a:prstGeom>
          <a:noFill/>
        </p:spPr>
        <p:txBody>
          <a:bodyPr wrap="square" rtlCol="1">
            <a:spAutoFit/>
          </a:bodyPr>
          <a:lstStyle/>
          <a:p>
            <a:pPr algn="r" rtl="1"/>
            <a:r>
              <a:rPr lang="en-US" dirty="0">
                <a:latin typeface="David" panose="020E0502060401010101" pitchFamily="34" charset="-79"/>
                <a:cs typeface="David" panose="020E0502060401010101" pitchFamily="34" charset="-79"/>
              </a:rPr>
              <a:t>DCC</a:t>
            </a:r>
            <a:r>
              <a:rPr lang="he-IL" dirty="0">
                <a:latin typeface="David" panose="020E0502060401010101" pitchFamily="34" charset="-79"/>
                <a:cs typeface="David" panose="020E0502060401010101" pitchFamily="34" charset="-79"/>
              </a:rPr>
              <a:t> –</a:t>
            </a:r>
            <a:r>
              <a:rPr lang="en-US" dirty="0">
                <a:latin typeface="David" panose="020E0502060401010101" pitchFamily="34" charset="-79"/>
                <a:cs typeface="David" panose="020E0502060401010101" pitchFamily="34" charset="-79"/>
              </a:rPr>
              <a:t> Data Conversion Card</a:t>
            </a:r>
            <a:r>
              <a:rPr lang="he-IL" dirty="0">
                <a:latin typeface="David" panose="020E0502060401010101" pitchFamily="34" charset="-79"/>
                <a:cs typeface="David" panose="020E0502060401010101" pitchFamily="34" charset="-79"/>
              </a:rPr>
              <a:t>הינו כרטיס המרות של חברת</a:t>
            </a:r>
            <a:r>
              <a:rPr lang="en-US" dirty="0">
                <a:latin typeface="David" panose="020E0502060401010101" pitchFamily="34" charset="-79"/>
                <a:cs typeface="David" panose="020E0502060401010101" pitchFamily="34" charset="-79"/>
              </a:rPr>
              <a:t>:</a:t>
            </a:r>
            <a:r>
              <a:rPr lang="en-US" sz="1800" dirty="0">
                <a:effectLst/>
                <a:latin typeface="David" panose="020E0502060401010101" pitchFamily="34" charset="-79"/>
                <a:ea typeface="Times New Roman" panose="02020603050405020304" pitchFamily="18" charset="0"/>
                <a:cs typeface="David" panose="020E0502060401010101" pitchFamily="34" charset="-79"/>
              </a:rPr>
              <a:t>Terasic </a:t>
            </a:r>
            <a:endParaRPr lang="he-IL" dirty="0">
              <a:latin typeface="David" panose="020E0502060401010101" pitchFamily="34" charset="-79"/>
              <a:cs typeface="David" panose="020E0502060401010101" pitchFamily="34" charset="-79"/>
            </a:endParaRPr>
          </a:p>
        </p:txBody>
      </p:sp>
      <p:sp>
        <p:nvSpPr>
          <p:cNvPr id="9" name="תיבת טקסט 8">
            <a:extLst>
              <a:ext uri="{FF2B5EF4-FFF2-40B4-BE49-F238E27FC236}">
                <a16:creationId xmlns:a16="http://schemas.microsoft.com/office/drawing/2014/main" id="{6D2D78A7-83C5-BE81-011D-86EEBBE7A960}"/>
              </a:ext>
            </a:extLst>
          </p:cNvPr>
          <p:cNvSpPr txBox="1"/>
          <p:nvPr/>
        </p:nvSpPr>
        <p:spPr>
          <a:xfrm>
            <a:off x="457199" y="1294834"/>
            <a:ext cx="11076317" cy="1300869"/>
          </a:xfrm>
          <a:prstGeom prst="rect">
            <a:avLst/>
          </a:prstGeom>
          <a:noFill/>
        </p:spPr>
        <p:txBody>
          <a:bodyPr wrap="square" rtlCol="1">
            <a:spAutoFit/>
          </a:bodyPr>
          <a:lstStyle/>
          <a:p>
            <a:pPr algn="r" rtl="1">
              <a:lnSpc>
                <a:spcPct val="150000"/>
              </a:lnSpc>
            </a:pPr>
            <a:r>
              <a:rPr lang="he-IL" dirty="0">
                <a:latin typeface="David" panose="020E0502060401010101" pitchFamily="34" charset="-79"/>
                <a:cs typeface="David" panose="020E0502060401010101" pitchFamily="34" charset="-79"/>
              </a:rPr>
              <a:t>הכרטיס מכיל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שני ממירי אנלוגי לדיגיטלי (</a:t>
            </a:r>
            <a:r>
              <a:rPr lang="en-US" sz="1800" dirty="0">
                <a:effectLst/>
                <a:latin typeface="David" panose="020E0502060401010101" pitchFamily="34" charset="-79"/>
                <a:ea typeface="Times New Roman" panose="02020603050405020304" pitchFamily="18" charset="0"/>
                <a:cs typeface="David" panose="020E0502060401010101" pitchFamily="34" charset="-79"/>
              </a:rPr>
              <a:t>ADC</a:t>
            </a:r>
            <a:r>
              <a:rPr lang="he-IL" sz="1800" dirty="0">
                <a:effectLst/>
                <a:latin typeface="David" panose="020E0502060401010101" pitchFamily="34" charset="-79"/>
                <a:ea typeface="Times New Roman" panose="02020603050405020304" pitchFamily="18" charset="0"/>
                <a:cs typeface="David" panose="020E0502060401010101" pitchFamily="34" charset="-79"/>
              </a:rPr>
              <a:t>) בגודל 14 סיביות וקצב דגימה של </a:t>
            </a:r>
            <a:r>
              <a:rPr lang="en-US" sz="1800" dirty="0">
                <a:effectLst/>
                <a:latin typeface="David" panose="020E0502060401010101" pitchFamily="34" charset="-79"/>
                <a:ea typeface="Times New Roman" panose="02020603050405020304" pitchFamily="18" charset="0"/>
                <a:cs typeface="David" panose="020E0502060401010101" pitchFamily="34" charset="-79"/>
              </a:rPr>
              <a:t>150MSPS</a:t>
            </a:r>
            <a:r>
              <a:rPr lang="he-IL" sz="1800" dirty="0">
                <a:effectLst/>
                <a:latin typeface="David" panose="020E0502060401010101" pitchFamily="34" charset="-79"/>
                <a:ea typeface="Times New Roman" panose="02020603050405020304" pitchFamily="18" charset="0"/>
                <a:cs typeface="David" panose="020E0502060401010101" pitchFamily="34" charset="-79"/>
              </a:rPr>
              <a:t> ושני ממירי דיגיטלי לאנלוגי (</a:t>
            </a:r>
            <a:r>
              <a:rPr lang="en-US" sz="1800" dirty="0">
                <a:effectLst/>
                <a:latin typeface="David" panose="020E0502060401010101" pitchFamily="34" charset="-79"/>
                <a:ea typeface="Times New Roman" panose="02020603050405020304" pitchFamily="18" charset="0"/>
                <a:cs typeface="David" panose="020E0502060401010101" pitchFamily="34" charset="-79"/>
              </a:rPr>
              <a:t>DAC</a:t>
            </a:r>
            <a:r>
              <a:rPr lang="he-IL" sz="1800" dirty="0">
                <a:effectLst/>
                <a:latin typeface="David" panose="020E0502060401010101" pitchFamily="34" charset="-79"/>
                <a:ea typeface="Times New Roman" panose="02020603050405020304" pitchFamily="18" charset="0"/>
                <a:cs typeface="David" panose="020E0502060401010101" pitchFamily="34" charset="-79"/>
              </a:rPr>
              <a:t>) בעל קצב דגימה של </a:t>
            </a:r>
            <a:r>
              <a:rPr lang="en-US" sz="1800" dirty="0">
                <a:effectLst/>
                <a:latin typeface="David" panose="020E0502060401010101" pitchFamily="34" charset="-79"/>
                <a:ea typeface="Times New Roman" panose="02020603050405020304" pitchFamily="18" charset="0"/>
                <a:cs typeface="David" panose="020E0502060401010101" pitchFamily="34" charset="-79"/>
              </a:rPr>
              <a:t>250MSPS</a:t>
            </a:r>
            <a:r>
              <a:rPr lang="he-IL" sz="1800" dirty="0">
                <a:effectLst/>
                <a:latin typeface="David" panose="020E0502060401010101" pitchFamily="34" charset="-79"/>
                <a:ea typeface="Times New Roman" panose="02020603050405020304" pitchFamily="18" charset="0"/>
                <a:cs typeface="David" panose="020E0502060401010101" pitchFamily="34" charset="-79"/>
              </a:rPr>
              <a:t>, ממשק שמע </a:t>
            </a:r>
            <a:r>
              <a:rPr lang="en-US" sz="1800" dirty="0">
                <a:effectLst/>
                <a:latin typeface="David" panose="020E0502060401010101" pitchFamily="34" charset="-79"/>
                <a:ea typeface="Times New Roman" panose="02020603050405020304" pitchFamily="18" charset="0"/>
                <a:cs typeface="David" panose="020E0502060401010101" pitchFamily="34" charset="-79"/>
              </a:rPr>
              <a:t>CODEC</a:t>
            </a:r>
            <a:r>
              <a:rPr lang="he-IL" sz="1800" dirty="0">
                <a:effectLst/>
                <a:latin typeface="David" panose="020E0502060401010101" pitchFamily="34" charset="-79"/>
                <a:ea typeface="Times New Roman" panose="02020603050405020304" pitchFamily="18" charset="0"/>
                <a:cs typeface="David" panose="020E0502060401010101" pitchFamily="34" charset="-79"/>
              </a:rPr>
              <a:t> עם </a:t>
            </a:r>
            <a:r>
              <a:rPr lang="en-US" sz="1800" dirty="0">
                <a:effectLst/>
                <a:latin typeface="David" panose="020E0502060401010101" pitchFamily="34" charset="-79"/>
                <a:ea typeface="Times New Roman" panose="02020603050405020304" pitchFamily="18" charset="0"/>
                <a:cs typeface="David" panose="020E0502060401010101" pitchFamily="34" charset="-79"/>
              </a:rPr>
              <a:t>MIC</a:t>
            </a:r>
            <a:r>
              <a:rPr lang="he-IL" sz="1800" dirty="0">
                <a:effectLst/>
                <a:latin typeface="David" panose="020E0502060401010101" pitchFamily="34" charset="-79"/>
                <a:ea typeface="Times New Roman" panose="02020603050405020304" pitchFamily="18" charset="0"/>
                <a:cs typeface="David" panose="020E0502060401010101" pitchFamily="34" charset="-79"/>
              </a:rPr>
              <a:t>, </a:t>
            </a:r>
            <a:r>
              <a:rPr lang="en-US" sz="1800" dirty="0">
                <a:effectLst/>
                <a:latin typeface="David" panose="020E0502060401010101" pitchFamily="34" charset="-79"/>
                <a:ea typeface="Times New Roman" panose="02020603050405020304" pitchFamily="18" charset="0"/>
                <a:cs typeface="David" panose="020E0502060401010101" pitchFamily="34" charset="-79"/>
              </a:rPr>
              <a:t>Line-out</a:t>
            </a:r>
            <a:r>
              <a:rPr lang="he-IL" sz="1800" dirty="0">
                <a:effectLst/>
                <a:latin typeface="David" panose="020E0502060401010101" pitchFamily="34" charset="-79"/>
                <a:ea typeface="Times New Roman" panose="02020603050405020304" pitchFamily="18" charset="0"/>
                <a:cs typeface="David" panose="020E0502060401010101" pitchFamily="34" charset="-79"/>
              </a:rPr>
              <a:t>, </a:t>
            </a:r>
            <a:r>
              <a:rPr lang="en-US" sz="1800" dirty="0">
                <a:effectLst/>
                <a:latin typeface="David" panose="020E0502060401010101" pitchFamily="34" charset="-79"/>
                <a:ea typeface="Times New Roman" panose="02020603050405020304" pitchFamily="18" charset="0"/>
                <a:cs typeface="David" panose="020E0502060401010101" pitchFamily="34" charset="-79"/>
              </a:rPr>
              <a:t>Line-in</a:t>
            </a:r>
            <a:r>
              <a:rPr lang="he-IL" sz="1800" dirty="0">
                <a:effectLst/>
                <a:latin typeface="David" panose="020E0502060401010101" pitchFamily="34" charset="-79"/>
                <a:ea typeface="Times New Roman" panose="02020603050405020304" pitchFamily="18" charset="0"/>
                <a:cs typeface="David" panose="020E0502060401010101" pitchFamily="34" charset="-79"/>
              </a:rPr>
              <a:t> ואוזניות. הכרטיס כולל בתוכו חיבור </a:t>
            </a:r>
            <a:r>
              <a:rPr lang="en-US" sz="1800" dirty="0">
                <a:effectLst/>
                <a:latin typeface="David" panose="020E0502060401010101" pitchFamily="34" charset="-79"/>
                <a:ea typeface="Times New Roman" panose="02020603050405020304" pitchFamily="18" charset="0"/>
                <a:cs typeface="David" panose="020E0502060401010101" pitchFamily="34" charset="-79"/>
              </a:rPr>
              <a:t>HSMC</a:t>
            </a:r>
            <a:r>
              <a:rPr lang="he-IL" sz="1800" dirty="0">
                <a:effectLst/>
                <a:latin typeface="David" panose="020E0502060401010101" pitchFamily="34" charset="-79"/>
                <a:ea typeface="Times New Roman" panose="02020603050405020304" pitchFamily="18" charset="0"/>
                <a:cs typeface="David" panose="020E0502060401010101" pitchFamily="34" charset="-79"/>
              </a:rPr>
              <a:t> המשמש להמרת ממשק, התואם באופן מלא ללוחות פיתוח של </a:t>
            </a:r>
            <a:r>
              <a:rPr lang="en-US" sz="1800" dirty="0">
                <a:effectLst/>
                <a:latin typeface="David" panose="020E0502060401010101" pitchFamily="34" charset="-79"/>
                <a:ea typeface="Times New Roman" panose="02020603050405020304" pitchFamily="18" charset="0"/>
                <a:cs typeface="David" panose="020E0502060401010101" pitchFamily="34" charset="-79"/>
              </a:rPr>
              <a:t>Altera</a:t>
            </a:r>
            <a:r>
              <a:rPr lang="he-IL" sz="1800" dirty="0">
                <a:effectLst/>
                <a:latin typeface="David" panose="020E0502060401010101" pitchFamily="34" charset="-79"/>
                <a:ea typeface="Times New Roman" panose="02020603050405020304" pitchFamily="18" charset="0"/>
                <a:cs typeface="David" panose="020E0502060401010101" pitchFamily="34" charset="-79"/>
              </a:rPr>
              <a:t> ולוחות מארח </a:t>
            </a:r>
            <a:r>
              <a:rPr lang="en-US" sz="1800" dirty="0">
                <a:effectLst/>
                <a:latin typeface="David" panose="020E0502060401010101" pitchFamily="34" charset="-79"/>
                <a:ea typeface="Times New Roman" panose="02020603050405020304" pitchFamily="18" charset="0"/>
                <a:cs typeface="David" panose="020E0502060401010101" pitchFamily="34" charset="-79"/>
              </a:rPr>
              <a:t>Terasic DE3</a:t>
            </a:r>
            <a:r>
              <a:rPr lang="he-IL" sz="1800" dirty="0">
                <a:effectLst/>
                <a:latin typeface="David" panose="020E0502060401010101" pitchFamily="34" charset="-79"/>
                <a:ea typeface="Times New Roman" panose="02020603050405020304" pitchFamily="18" charset="0"/>
                <a:cs typeface="David" panose="020E0502060401010101" pitchFamily="34" charset="-79"/>
              </a:rPr>
              <a:t>.</a:t>
            </a:r>
            <a:endParaRPr lang="he-IL"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9E478AF0-FB4A-753F-782C-43729CE3471B}"/>
              </a:ext>
            </a:extLst>
          </p:cNvPr>
          <p:cNvSpPr txBox="1"/>
          <p:nvPr/>
        </p:nvSpPr>
        <p:spPr>
          <a:xfrm>
            <a:off x="1509622" y="2797681"/>
            <a:ext cx="10023893" cy="1302793"/>
          </a:xfrm>
          <a:prstGeom prst="rect">
            <a:avLst/>
          </a:prstGeom>
          <a:noFill/>
        </p:spPr>
        <p:txBody>
          <a:bodyPr wrap="square">
            <a:spAutoFit/>
          </a:bodyPr>
          <a:lstStyle/>
          <a:p>
            <a:pPr algn="r" rtl="1">
              <a:lnSpc>
                <a:spcPct val="150000"/>
              </a:lnSpc>
              <a:spcAft>
                <a:spcPts val="800"/>
              </a:spcAft>
              <a:tabLst>
                <a:tab pos="2578100" algn="l"/>
                <a:tab pos="3046730" algn="l"/>
                <a:tab pos="3503930" algn="l"/>
              </a:tabLst>
            </a:pPr>
            <a:r>
              <a:rPr lang="he-IL" sz="1800" dirty="0">
                <a:effectLst/>
                <a:latin typeface="Calibri" panose="020F0502020204030204" pitchFamily="34" charset="0"/>
                <a:ea typeface="Times New Roman" panose="02020603050405020304" pitchFamily="18" charset="0"/>
                <a:cs typeface="David" panose="020E0502060401010101" pitchFamily="34" charset="-79"/>
              </a:rPr>
              <a:t>בפרויקט הגמר אני משתמש בכרטיס המרות זה בממיר </a:t>
            </a:r>
            <a:r>
              <a:rPr lang="en-US" sz="1800" dirty="0">
                <a:effectLst/>
                <a:latin typeface="David" panose="020E0502060401010101" pitchFamily="34" charset="-79"/>
                <a:ea typeface="Times New Roman" panose="02020603050405020304" pitchFamily="18" charset="0"/>
                <a:cs typeface="Arial" panose="020B0604020202020204" pitchFamily="34" charset="0"/>
              </a:rPr>
              <a:t>ADC</a:t>
            </a:r>
            <a:r>
              <a:rPr lang="he-IL" sz="1800" dirty="0">
                <a:effectLst/>
                <a:latin typeface="Calibri" panose="020F0502020204030204" pitchFamily="34" charset="0"/>
                <a:ea typeface="Times New Roman" panose="02020603050405020304" pitchFamily="18" charset="0"/>
                <a:cs typeface="David" panose="020E0502060401010101" pitchFamily="34" charset="-79"/>
              </a:rPr>
              <a:t> אחד וחיבורי ה-</a:t>
            </a:r>
            <a:r>
              <a:rPr lang="en-US" sz="1800" dirty="0">
                <a:effectLst/>
                <a:latin typeface="David" panose="020E0502060401010101" pitchFamily="34" charset="-79"/>
                <a:ea typeface="Times New Roman" panose="02020603050405020304" pitchFamily="18" charset="0"/>
                <a:cs typeface="Arial" panose="020B0604020202020204" pitchFamily="34" charset="0"/>
              </a:rPr>
              <a:t>SMA</a:t>
            </a:r>
            <a:r>
              <a:rPr lang="he-IL" sz="1800" dirty="0">
                <a:effectLst/>
                <a:latin typeface="Calibri" panose="020F0502020204030204" pitchFamily="34" charset="0"/>
                <a:ea typeface="Times New Roman" panose="02020603050405020304" pitchFamily="18" charset="0"/>
                <a:cs typeface="David" panose="020E0502060401010101" pitchFamily="34" charset="-79"/>
              </a:rPr>
              <a:t>. באמצעות כרטיס המרות זה, נוכל להשתמש בקבלת מידע ממכשיר קשר / מחולל אותות ובכך נוכל לבדוק את מהימנות אות מידע נקלט (אות צה"ל / אות אויב).</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2" name="תמונה 11">
            <a:extLst>
              <a:ext uri="{FF2B5EF4-FFF2-40B4-BE49-F238E27FC236}">
                <a16:creationId xmlns:a16="http://schemas.microsoft.com/office/drawing/2014/main" id="{1A1E82AA-B4A9-36CC-C4FA-DD46E90E3533}"/>
              </a:ext>
            </a:extLst>
          </p:cNvPr>
          <p:cNvPicPr>
            <a:picLocks noChangeAspect="1"/>
          </p:cNvPicPr>
          <p:nvPr/>
        </p:nvPicPr>
        <p:blipFill>
          <a:blip r:embed="rId4"/>
          <a:stretch>
            <a:fillRect/>
          </a:stretch>
        </p:blipFill>
        <p:spPr>
          <a:xfrm>
            <a:off x="3884413" y="3867540"/>
            <a:ext cx="5274310" cy="2820035"/>
          </a:xfrm>
          <a:prstGeom prst="rect">
            <a:avLst/>
          </a:prstGeom>
        </p:spPr>
      </p:pic>
    </p:spTree>
    <p:extLst>
      <p:ext uri="{BB962C8B-B14F-4D97-AF65-F5344CB8AC3E}">
        <p14:creationId xmlns:p14="http://schemas.microsoft.com/office/powerpoint/2010/main" val="3554924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27E4F2D7-2B44-8DDD-0CCE-177500AAD962}"/>
              </a:ext>
            </a:extLst>
          </p:cNvPr>
          <p:cNvSpPr txBox="1"/>
          <p:nvPr/>
        </p:nvSpPr>
        <p:spPr>
          <a:xfrm>
            <a:off x="9483431" y="77193"/>
            <a:ext cx="2561920" cy="646331"/>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rPr>
              <a:t>הכפלה בחלון:</a:t>
            </a:r>
            <a:endParaRPr kumimoji="0" lang="en-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endParaRPr>
          </a:p>
        </p:txBody>
      </p:sp>
      <p:pic>
        <p:nvPicPr>
          <p:cNvPr id="5" name="Picture 2" descr="זרוע היבשה – ויקיפדיה">
            <a:extLst>
              <a:ext uri="{FF2B5EF4-FFF2-40B4-BE49-F238E27FC236}">
                <a16:creationId xmlns:a16="http://schemas.microsoft.com/office/drawing/2014/main" id="{E9638DF7-EAC8-0110-5B9E-BA17B9B18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E79CC257-7769-029E-77FE-9378218355E0}"/>
              </a:ext>
            </a:extLst>
          </p:cNvPr>
          <p:cNvSpPr txBox="1"/>
          <p:nvPr/>
        </p:nvSpPr>
        <p:spPr>
          <a:xfrm>
            <a:off x="2915728" y="723524"/>
            <a:ext cx="8609162" cy="1330000"/>
          </a:xfrm>
          <a:prstGeom prst="rect">
            <a:avLst/>
          </a:prstGeom>
          <a:noFill/>
        </p:spPr>
        <p:txBody>
          <a:bodyPr wrap="square">
            <a:spAutoFit/>
          </a:bodyPr>
          <a:lstStyle/>
          <a:p>
            <a:pPr algn="r" rtl="1">
              <a:lnSpc>
                <a:spcPct val="150000"/>
              </a:lnSpc>
              <a:spcAft>
                <a:spcPts val="800"/>
              </a:spcAft>
            </a:pPr>
            <a:r>
              <a:rPr lang="he-IL" sz="1800" dirty="0">
                <a:effectLst/>
                <a:latin typeface="Calibri" panose="020F0502020204030204" pitchFamily="34" charset="0"/>
                <a:ea typeface="Times New Roman" panose="02020603050405020304" pitchFamily="18" charset="0"/>
                <a:cs typeface="David" panose="020E0502060401010101" pitchFamily="34" charset="-79"/>
              </a:rPr>
              <a:t>ההכפלה בחלון היא למעשה חלק ההתחלה בתהליך העיבוד. אנו מעוניינים לבצע </a:t>
            </a:r>
            <a:r>
              <a:rPr lang="en-US" sz="1800" dirty="0">
                <a:effectLst/>
                <a:latin typeface="David" panose="020E0502060401010101" pitchFamily="34" charset="-79"/>
                <a:ea typeface="Times New Roman" panose="02020603050405020304" pitchFamily="18" charset="0"/>
                <a:cs typeface="Arial" panose="020B0604020202020204" pitchFamily="34" charset="0"/>
              </a:rPr>
              <a:t>FFT</a:t>
            </a:r>
            <a:r>
              <a:rPr lang="he-IL" sz="1800" dirty="0">
                <a:effectLst/>
                <a:latin typeface="Calibri" panose="020F0502020204030204" pitchFamily="34" charset="0"/>
                <a:ea typeface="Times New Roman" panose="02020603050405020304" pitchFamily="18" charset="0"/>
                <a:cs typeface="David" panose="020E0502060401010101" pitchFamily="34" charset="-79"/>
              </a:rPr>
              <a:t> אשר מוגבל בגודל החלון שאותו ניתן לעבד (מגבלות חומרה). לאחר קבלת מידע דיגיטלי אשר הומר באמצעות כרטיס המרות אנו מכפילים את המידע בחלון אשר יהווה לנו את פקטת המידע שאותה נעבד.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תיבת טקסט 7">
            <a:extLst>
              <a:ext uri="{FF2B5EF4-FFF2-40B4-BE49-F238E27FC236}">
                <a16:creationId xmlns:a16="http://schemas.microsoft.com/office/drawing/2014/main" id="{F8B20387-00C0-7190-AC92-01031121B488}"/>
              </a:ext>
            </a:extLst>
          </p:cNvPr>
          <p:cNvSpPr txBox="1"/>
          <p:nvPr/>
        </p:nvSpPr>
        <p:spPr>
          <a:xfrm>
            <a:off x="3485071" y="2053524"/>
            <a:ext cx="8039819" cy="888705"/>
          </a:xfrm>
          <a:prstGeom prst="rect">
            <a:avLst/>
          </a:prstGeom>
          <a:noFill/>
        </p:spPr>
        <p:txBody>
          <a:bodyPr wrap="square" rtlCol="1">
            <a:spAutoFit/>
          </a:bodyPr>
          <a:lstStyle/>
          <a:p>
            <a:pPr algn="r" rtl="1">
              <a:lnSpc>
                <a:spcPct val="150000"/>
              </a:lnSpc>
            </a:pPr>
            <a:r>
              <a:rPr lang="he-IL" dirty="0">
                <a:latin typeface="David" panose="020E0502060401010101" pitchFamily="34" charset="-79"/>
                <a:cs typeface="David" panose="020E0502060401010101" pitchFamily="34" charset="-79"/>
              </a:rPr>
              <a:t>בפרויקט הגמר פונקציית החלון ששומשה היא פונקציית </a:t>
            </a:r>
            <a:r>
              <a:rPr lang="en-US" dirty="0">
                <a:latin typeface="David" panose="020E0502060401010101" pitchFamily="34" charset="-79"/>
                <a:cs typeface="David" panose="020E0502060401010101" pitchFamily="34" charset="-79"/>
              </a:rPr>
              <a:t>Blackman</a:t>
            </a:r>
            <a:r>
              <a:rPr lang="he-IL" dirty="0">
                <a:latin typeface="David" panose="020E0502060401010101" pitchFamily="34" charset="-79"/>
                <a:cs typeface="David" panose="020E0502060401010101" pitchFamily="34" charset="-79"/>
              </a:rPr>
              <a:t> וזאת לאחר חקירה של חלונות אחרים ואת השפעת אונות הצד שלהם:</a:t>
            </a:r>
          </a:p>
        </p:txBody>
      </p:sp>
      <p:pic>
        <p:nvPicPr>
          <p:cNvPr id="10" name="תמונה 9">
            <a:extLst>
              <a:ext uri="{FF2B5EF4-FFF2-40B4-BE49-F238E27FC236}">
                <a16:creationId xmlns:a16="http://schemas.microsoft.com/office/drawing/2014/main" id="{223CCF3E-B79F-3946-8236-83C9231BAA07}"/>
              </a:ext>
            </a:extLst>
          </p:cNvPr>
          <p:cNvPicPr>
            <a:picLocks noChangeAspect="1"/>
          </p:cNvPicPr>
          <p:nvPr/>
        </p:nvPicPr>
        <p:blipFill>
          <a:blip r:embed="rId3"/>
          <a:stretch>
            <a:fillRect/>
          </a:stretch>
        </p:blipFill>
        <p:spPr>
          <a:xfrm>
            <a:off x="4270074" y="2942229"/>
            <a:ext cx="4675518" cy="3373948"/>
          </a:xfrm>
          <a:prstGeom prst="rect">
            <a:avLst/>
          </a:prstGeom>
        </p:spPr>
      </p:pic>
    </p:spTree>
    <p:extLst>
      <p:ext uri="{BB962C8B-B14F-4D97-AF65-F5344CB8AC3E}">
        <p14:creationId xmlns:p14="http://schemas.microsoft.com/office/powerpoint/2010/main" val="42324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27E4F2D7-2B44-8DDD-0CCE-177500AAD962}"/>
              </a:ext>
            </a:extLst>
          </p:cNvPr>
          <p:cNvSpPr txBox="1"/>
          <p:nvPr/>
        </p:nvSpPr>
        <p:spPr>
          <a:xfrm>
            <a:off x="4338486" y="94446"/>
            <a:ext cx="7784503" cy="646331"/>
          </a:xfrm>
          <a:prstGeom prst="rect">
            <a:avLst/>
          </a:prstGeom>
          <a:noFill/>
        </p:spPr>
        <p:txBody>
          <a:bodyPr wrap="non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3600" dirty="0">
                <a:solidFill>
                  <a:prstClr val="black"/>
                </a:solidFill>
                <a:latin typeface="David" panose="020E0502060401010101" pitchFamily="34" charset="-79"/>
                <a:cs typeface="David" panose="020E0502060401010101" pitchFamily="34" charset="-79"/>
              </a:rPr>
              <a:t>התמרת פורייה מהירה + סורק פקטת נתונים:</a:t>
            </a:r>
            <a:endParaRPr kumimoji="0" lang="en-IL" sz="3600" i="0" u="none" strike="noStrike" kern="1200" cap="none" spc="0" normalizeH="0" baseline="0" noProof="0" dirty="0">
              <a:ln>
                <a:noFill/>
              </a:ln>
              <a:solidFill>
                <a:prstClr val="black"/>
              </a:solidFill>
              <a:effectLst/>
              <a:uLnTx/>
              <a:uFillTx/>
              <a:latin typeface="David" panose="020E0502060401010101" pitchFamily="34" charset="-79"/>
              <a:cs typeface="David" panose="020E0502060401010101" pitchFamily="34" charset="-79"/>
            </a:endParaRPr>
          </a:p>
        </p:txBody>
      </p:sp>
      <p:pic>
        <p:nvPicPr>
          <p:cNvPr id="5" name="Picture 2" descr="זרוע היבשה – ויקיפדיה">
            <a:extLst>
              <a:ext uri="{FF2B5EF4-FFF2-40B4-BE49-F238E27FC236}">
                <a16:creationId xmlns:a16="http://schemas.microsoft.com/office/drawing/2014/main" id="{E9638DF7-EAC8-0110-5B9E-BA17B9B18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2" cy="1237673"/>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74DA7AD8-353B-B545-4DE8-2D75E7858B4A}"/>
              </a:ext>
            </a:extLst>
          </p:cNvPr>
          <p:cNvSpPr txBox="1"/>
          <p:nvPr/>
        </p:nvSpPr>
        <p:spPr>
          <a:xfrm>
            <a:off x="3077474" y="745426"/>
            <a:ext cx="8757968" cy="1302793"/>
          </a:xfrm>
          <a:prstGeom prst="rect">
            <a:avLst/>
          </a:prstGeom>
          <a:noFill/>
        </p:spPr>
        <p:txBody>
          <a:bodyPr wrap="square">
            <a:spAutoFit/>
          </a:bodyPr>
          <a:lstStyle/>
          <a:p>
            <a:pPr algn="r" rtl="1">
              <a:lnSpc>
                <a:spcPct val="150000"/>
              </a:lnSpc>
              <a:spcAft>
                <a:spcPts val="800"/>
              </a:spcAft>
            </a:pPr>
            <a:r>
              <a:rPr lang="he-IL" sz="1800" dirty="0">
                <a:effectLst/>
                <a:latin typeface="Calibri" panose="020F0502020204030204" pitchFamily="34" charset="0"/>
                <a:ea typeface="Times New Roman" panose="02020603050405020304" pitchFamily="18" charset="0"/>
                <a:cs typeface="David" panose="020E0502060401010101" pitchFamily="34" charset="-79"/>
              </a:rPr>
              <a:t>עיבוד האות הספרתי יבוצע בחלקו בספקטרום התדר וחלקו בספקטרום הדגימה לכן, יש צורך להמיר את האות הדגום לאות במישור התדר. הדרך היעילה ביותר לביצוע זאת היא באמצעות </a:t>
            </a:r>
            <a:r>
              <a:rPr lang="en-US" sz="1800" dirty="0">
                <a:effectLst/>
                <a:latin typeface="David" panose="020E0502060401010101" pitchFamily="34" charset="-79"/>
                <a:ea typeface="Times New Roman" panose="02020603050405020304" pitchFamily="18" charset="0"/>
                <a:cs typeface="Arial" panose="020B0604020202020204" pitchFamily="34" charset="0"/>
              </a:rPr>
              <a:t>FFT</a:t>
            </a:r>
            <a:r>
              <a:rPr lang="he-IL" sz="1800" dirty="0">
                <a:effectLst/>
                <a:latin typeface="Calibri" panose="020F0502020204030204" pitchFamily="34" charset="0"/>
                <a:ea typeface="Times New Roman" panose="02020603050405020304" pitchFamily="18" charset="0"/>
                <a:cs typeface="David" panose="020E0502060401010101" pitchFamily="34" charset="-79"/>
              </a:rPr>
              <a:t>. פקטת הנתונים הוכנה טרם באמצעות הכפלה בחלון (ראה הסבר על </a:t>
            </a:r>
            <a:r>
              <a:rPr lang="en-US" sz="1800" dirty="0">
                <a:effectLst/>
                <a:latin typeface="David" panose="020E0502060401010101" pitchFamily="34" charset="-79"/>
                <a:ea typeface="Times New Roman" panose="02020603050405020304" pitchFamily="18" charset="0"/>
                <a:cs typeface="Arial" panose="020B0604020202020204" pitchFamily="34" charset="0"/>
              </a:rPr>
              <a:t>FFT</a:t>
            </a:r>
            <a:r>
              <a:rPr lang="he-IL" sz="1800" dirty="0">
                <a:effectLst/>
                <a:latin typeface="Calibri" panose="020F0502020204030204" pitchFamily="34" charset="0"/>
                <a:ea typeface="Times New Roman" panose="02020603050405020304" pitchFamily="18" charset="0"/>
                <a:cs typeface="David" panose="020E0502060401010101" pitchFamily="34" charset="-79"/>
              </a:rPr>
              <a:t>).</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תיבת טקסט 8">
            <a:extLst>
              <a:ext uri="{FF2B5EF4-FFF2-40B4-BE49-F238E27FC236}">
                <a16:creationId xmlns:a16="http://schemas.microsoft.com/office/drawing/2014/main" id="{E0FD70C8-9B2C-30B0-70A6-8B03329705CE}"/>
              </a:ext>
            </a:extLst>
          </p:cNvPr>
          <p:cNvSpPr txBox="1"/>
          <p:nvPr/>
        </p:nvSpPr>
        <p:spPr>
          <a:xfrm>
            <a:off x="3077474" y="2017421"/>
            <a:ext cx="8740716" cy="467507"/>
          </a:xfrm>
          <a:prstGeom prst="rect">
            <a:avLst/>
          </a:prstGeom>
          <a:noFill/>
        </p:spPr>
        <p:txBody>
          <a:bodyPr wrap="square">
            <a:spAutoFit/>
          </a:bodyPr>
          <a:lstStyle/>
          <a:p>
            <a:pPr algn="r" rtl="1">
              <a:lnSpc>
                <a:spcPct val="150000"/>
              </a:lnSpc>
              <a:spcAft>
                <a:spcPts val="800"/>
              </a:spcAft>
            </a:pPr>
            <a:r>
              <a:rPr lang="he-IL" sz="1800" dirty="0">
                <a:effectLst/>
                <a:latin typeface="Calibri" panose="020F0502020204030204" pitchFamily="34" charset="0"/>
                <a:ea typeface="Times New Roman" panose="02020603050405020304" pitchFamily="18" charset="0"/>
                <a:cs typeface="David" panose="020E0502060401010101" pitchFamily="34" charset="-79"/>
              </a:rPr>
              <a:t>אנו מעוניינים לבדוק את תכולת התדר בפקטת נתונים. לכן ביצוע </a:t>
            </a:r>
            <a:r>
              <a:rPr lang="en-US" sz="1800" dirty="0">
                <a:effectLst/>
                <a:latin typeface="Calibri" panose="020F0502020204030204" pitchFamily="34" charset="0"/>
                <a:ea typeface="Times New Roman" panose="02020603050405020304" pitchFamily="18" charset="0"/>
                <a:cs typeface="David" panose="020E0502060401010101" pitchFamily="34" charset="-79"/>
              </a:rPr>
              <a:t>FFT</a:t>
            </a:r>
            <a:r>
              <a:rPr lang="he-IL" sz="1800" dirty="0">
                <a:effectLst/>
                <a:latin typeface="Calibri" panose="020F0502020204030204" pitchFamily="34" charset="0"/>
                <a:ea typeface="Times New Roman" panose="02020603050405020304" pitchFamily="18" charset="0"/>
                <a:cs typeface="David" panose="020E0502060401010101" pitchFamily="34" charset="-79"/>
              </a:rPr>
              <a:t> הינה החלטה מהירה ואמינה.</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2" name="תיבת טקסט 11">
            <a:extLst>
              <a:ext uri="{FF2B5EF4-FFF2-40B4-BE49-F238E27FC236}">
                <a16:creationId xmlns:a16="http://schemas.microsoft.com/office/drawing/2014/main" id="{9A559CB2-6BBF-534C-90BD-232A7827646A}"/>
              </a:ext>
            </a:extLst>
          </p:cNvPr>
          <p:cNvSpPr txBox="1"/>
          <p:nvPr/>
        </p:nvSpPr>
        <p:spPr>
          <a:xfrm>
            <a:off x="3060222" y="2354532"/>
            <a:ext cx="8740716" cy="467507"/>
          </a:xfrm>
          <a:prstGeom prst="rect">
            <a:avLst/>
          </a:prstGeom>
          <a:noFill/>
        </p:spPr>
        <p:txBody>
          <a:bodyPr wrap="square">
            <a:spAutoFit/>
          </a:bodyPr>
          <a:lstStyle/>
          <a:p>
            <a:pPr algn="r" rtl="1">
              <a:lnSpc>
                <a:spcPct val="150000"/>
              </a:lnSpc>
              <a:spcAft>
                <a:spcPts val="800"/>
              </a:spcAft>
            </a:pPr>
            <a:r>
              <a:rPr lang="he-IL" sz="1800" dirty="0">
                <a:effectLst/>
                <a:latin typeface="Calibri" panose="020F0502020204030204" pitchFamily="34" charset="0"/>
                <a:ea typeface="Times New Roman" panose="02020603050405020304" pitchFamily="18" charset="0"/>
                <a:cs typeface="David" panose="020E0502060401010101" pitchFamily="34" charset="-79"/>
              </a:rPr>
              <a:t>לאחר ביצוע </a:t>
            </a:r>
            <a:r>
              <a:rPr lang="en-US" sz="1800" dirty="0">
                <a:effectLst/>
                <a:latin typeface="Calibri" panose="020F0502020204030204" pitchFamily="34" charset="0"/>
                <a:ea typeface="Times New Roman" panose="02020603050405020304" pitchFamily="18" charset="0"/>
                <a:cs typeface="David" panose="020E0502060401010101" pitchFamily="34" charset="-79"/>
              </a:rPr>
              <a:t>FFT</a:t>
            </a:r>
            <a:r>
              <a:rPr lang="he-IL" sz="1800" dirty="0">
                <a:effectLst/>
                <a:latin typeface="Calibri" panose="020F0502020204030204" pitchFamily="34" charset="0"/>
                <a:ea typeface="Times New Roman" panose="02020603050405020304" pitchFamily="18" charset="0"/>
                <a:cs typeface="David" panose="020E0502060401010101" pitchFamily="34" charset="-79"/>
              </a:rPr>
              <a:t> אנו מעוניינים לבדוק את תכולת התדר המרכזית באותה פקטת נתונים:</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5" name="תיבת טקסט 14">
            <a:extLst>
              <a:ext uri="{FF2B5EF4-FFF2-40B4-BE49-F238E27FC236}">
                <a16:creationId xmlns:a16="http://schemas.microsoft.com/office/drawing/2014/main" id="{D4C3B34E-0139-E20B-B777-44BFF20ECA71}"/>
              </a:ext>
            </a:extLst>
          </p:cNvPr>
          <p:cNvSpPr txBox="1"/>
          <p:nvPr/>
        </p:nvSpPr>
        <p:spPr>
          <a:xfrm>
            <a:off x="8994473" y="3693055"/>
            <a:ext cx="1791421" cy="887294"/>
          </a:xfrm>
          <a:prstGeom prst="rect">
            <a:avLst/>
          </a:prstGeom>
          <a:noFill/>
          <a:ln>
            <a:solidFill>
              <a:schemeClr val="tx1"/>
            </a:solidFill>
          </a:ln>
        </p:spPr>
        <p:txBody>
          <a:bodyPr wrap="square">
            <a:spAutoFit/>
          </a:bodyPr>
          <a:lstStyle/>
          <a:p>
            <a:pPr algn="ctr" rtl="1">
              <a:lnSpc>
                <a:spcPct val="150000"/>
              </a:lnSpc>
              <a:spcAft>
                <a:spcPts val="800"/>
              </a:spcAft>
            </a:pPr>
            <a:r>
              <a:rPr lang="he-IL" sz="1800" dirty="0">
                <a:effectLst/>
                <a:latin typeface="Calibri" panose="020F0502020204030204" pitchFamily="34" charset="0"/>
                <a:ea typeface="Times New Roman" panose="02020603050405020304" pitchFamily="18" charset="0"/>
                <a:cs typeface="David" panose="020E0502060401010101" pitchFamily="34" charset="-79"/>
              </a:rPr>
              <a:t>תכולת תדר מרכזית</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028" name="Picture 4">
            <a:extLst>
              <a:ext uri="{FF2B5EF4-FFF2-40B4-BE49-F238E27FC236}">
                <a16:creationId xmlns:a16="http://schemas.microsoft.com/office/drawing/2014/main" id="{EFC0F11F-C72D-E5FE-039E-F561B97AA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70" r="33551" b="7238"/>
          <a:stretch/>
        </p:blipFill>
        <p:spPr bwMode="auto">
          <a:xfrm>
            <a:off x="4465606" y="3159150"/>
            <a:ext cx="4143555" cy="319892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מחבר חץ ישר 16">
            <a:extLst>
              <a:ext uri="{FF2B5EF4-FFF2-40B4-BE49-F238E27FC236}">
                <a16:creationId xmlns:a16="http://schemas.microsoft.com/office/drawing/2014/main" id="{2569F0E4-18CA-A356-9DEF-1DE75C4A8807}"/>
              </a:ext>
            </a:extLst>
          </p:cNvPr>
          <p:cNvCxnSpPr>
            <a:stCxn id="15" idx="1"/>
          </p:cNvCxnSpPr>
          <p:nvPr/>
        </p:nvCxnSpPr>
        <p:spPr>
          <a:xfrm flipH="1" flipV="1">
            <a:off x="5210355" y="3693055"/>
            <a:ext cx="3784118" cy="44364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0847520"/>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1583</TotalTime>
  <Words>939</Words>
  <Application>Microsoft Office PowerPoint</Application>
  <PresentationFormat>מסך רחב</PresentationFormat>
  <Paragraphs>90</Paragraphs>
  <Slides>23</Slides>
  <Notes>0</Notes>
  <HiddenSlides>0</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23</vt:i4>
      </vt:variant>
    </vt:vector>
  </HeadingPairs>
  <TitlesOfParts>
    <vt:vector size="28" baseType="lpstr">
      <vt:lpstr>Arial</vt:lpstr>
      <vt:lpstr>Calibri</vt:lpstr>
      <vt:lpstr>Calibri Light</vt:lpstr>
      <vt:lpstr>David</vt:lpstr>
      <vt:lpstr>ערכת נושא Office</vt:lpstr>
      <vt:lpstr>מצגת של PowerPoint‏</vt:lpstr>
      <vt:lpstr>על מה נדבר בהרצאה זו?</vt:lpstr>
      <vt:lpstr>מצגת של PowerPoint‏</vt:lpstr>
      <vt:lpstr>סוגי חוסמים:</vt:lpstr>
      <vt:lpstr>FPGA</vt:lpstr>
      <vt:lpstr>מצגת של PowerPoint‏</vt:lpstr>
      <vt:lpstr>מצגת של PowerPoint‏</vt:lpstr>
      <vt:lpstr>מצגת של PowerPoint‏</vt:lpstr>
      <vt:lpstr>מצגת של PowerPoint‏</vt:lpstr>
      <vt:lpstr>הסבר על תרשים מלבנים של הפרויקט:</vt:lpstr>
      <vt:lpstr>הסבר על תרשים מלבנים של הפרויקט:</vt:lpstr>
      <vt:lpstr>הסבר על תרשים מלבנים של הפרויקט:</vt:lpstr>
      <vt:lpstr>הסבר על תרשים מלבנים של הפרויקט:</vt:lpstr>
      <vt:lpstr>הסבר על תרשים מלבנים של הפרויקט:</vt:lpstr>
      <vt:lpstr>הסבר על תרשים מלבנים של הפרויקט:</vt:lpstr>
      <vt:lpstr>הסבר על תרשים מלבנים של הפרויקט:</vt:lpstr>
      <vt:lpstr>מצגת של PowerPoint‏</vt:lpstr>
      <vt:lpstr>מצגת של PowerPoint‏</vt:lpstr>
      <vt:lpstr>מצגת של PowerPoint‏</vt:lpstr>
      <vt:lpstr>מצגת של PowerPoint‏</vt:lpstr>
      <vt:lpstr>GUI</vt:lpstr>
      <vt:lpstr>נקודות הסבר על ה-GUI:</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אליה</dc:creator>
  <cp:lastModifiedBy>אליה מרדכי יפרח</cp:lastModifiedBy>
  <cp:revision>13</cp:revision>
  <dcterms:created xsi:type="dcterms:W3CDTF">2023-01-27T09:46:47Z</dcterms:created>
  <dcterms:modified xsi:type="dcterms:W3CDTF">2023-05-09T05:24:32Z</dcterms:modified>
</cp:coreProperties>
</file>